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8" r:id="rId2"/>
    <p:sldId id="295" r:id="rId3"/>
    <p:sldId id="285" r:id="rId4"/>
    <p:sldId id="259" r:id="rId5"/>
    <p:sldId id="272" r:id="rId6"/>
    <p:sldId id="276" r:id="rId7"/>
    <p:sldId id="286" r:id="rId8"/>
    <p:sldId id="287" r:id="rId9"/>
    <p:sldId id="289" r:id="rId10"/>
    <p:sldId id="290" r:id="rId11"/>
    <p:sldId id="291" r:id="rId12"/>
    <p:sldId id="278" r:id="rId13"/>
    <p:sldId id="266" r:id="rId14"/>
    <p:sldId id="318" r:id="rId15"/>
    <p:sldId id="288" r:id="rId16"/>
    <p:sldId id="319" r:id="rId17"/>
    <p:sldId id="320" r:id="rId18"/>
    <p:sldId id="274" r:id="rId19"/>
    <p:sldId id="273" r:id="rId20"/>
    <p:sldId id="294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맑은 고딕 Semilight" panose="020B0502040204020203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B0F0"/>
    <a:srgbClr val="00359E"/>
    <a:srgbClr val="0037A4"/>
    <a:srgbClr val="002B82"/>
    <a:srgbClr val="003CB4"/>
    <a:srgbClr val="002060"/>
    <a:srgbClr val="000080"/>
    <a:srgbClr val="00A0E9"/>
    <a:srgbClr val="3A4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94515" autoAdjust="0"/>
  </p:normalViewPr>
  <p:slideViewPr>
    <p:cSldViewPr snapToGrid="0" showGuides="1">
      <p:cViewPr varScale="1">
        <p:scale>
          <a:sx n="104" d="100"/>
          <a:sy n="104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63B28-EC37-4860-8BD4-B56AA0038D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9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63B28-EC37-4860-8BD4-B56AA0038D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인가구가 자주 이용하는 주변시설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6282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주변시설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548085" y="2268530"/>
            <a:ext cx="30990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편의점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슈퍼마켓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식당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카페를 주로 이용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894773" y="3269454"/>
            <a:ext cx="2701865" cy="276999"/>
            <a:chOff x="1062223" y="3402480"/>
            <a:chExt cx="2701865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6736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청년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인가구의 주변시설 이용 여부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9697"/>
              </p:ext>
            </p:extLst>
          </p:nvPr>
        </p:nvGraphicFramePr>
        <p:xfrm>
          <a:off x="2894772" y="3600381"/>
          <a:ext cx="6385763" cy="2679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2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3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가끔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자주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 자주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편의점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슈퍼마켓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100.0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18.5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식당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커피숍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97.9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빨래방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세탁소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91.2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목욕탕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찜질방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</a:t>
                      </a:r>
                      <a:r>
                        <a:rPr lang="ko-KR" altLang="en-US" sz="900" dirty="0"/>
                        <a:t>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동주민센터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공공지원시설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93.7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79E3D8-2DFF-899A-E057-3264A731F887}"/>
              </a:ext>
            </a:extLst>
          </p:cNvPr>
          <p:cNvSpPr txBox="1"/>
          <p:nvPr/>
        </p:nvSpPr>
        <p:spPr>
          <a:xfrm>
            <a:off x="8769830" y="3404463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7301-550D-1278-B09E-50A8520540BC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98861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8909050" y="3535392"/>
            <a:ext cx="88697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%,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범죄피해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399010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범죄피해 경험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28922"/>
              </p:ext>
            </p:extLst>
          </p:nvPr>
        </p:nvGraphicFramePr>
        <p:xfrm>
          <a:off x="2443922" y="3729937"/>
          <a:ext cx="7298020" cy="24847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980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037190526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2601139643"/>
                    </a:ext>
                  </a:extLst>
                </a:gridCol>
              </a:tblGrid>
              <a:tr h="2901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폭력범죄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재산범죄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901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7031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6729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18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FBF66-D654-A780-11E1-DA2E66BF09E4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80%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범죄 위험에 불안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6190-2DB5-8C26-1D05-FFC88D0DEE7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폭력범죄는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 높게 나타남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F346B-BEE6-AB03-42C8-90CDC1A92CFE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67546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464778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464778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위치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464778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선호지역 분석을 통한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밀집도 정보 제공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3438219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3438219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평수와 가격대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3438219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 거주면적을 분석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거주지 위치 정보 제공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20B78FF-0138-82AF-654D-C1A3D189430A}"/>
              </a:ext>
            </a:extLst>
          </p:cNvPr>
          <p:cNvSpPr/>
          <p:nvPr/>
        </p:nvSpPr>
        <p:spPr>
          <a:xfrm>
            <a:off x="6411660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03E38F-3030-47E9-194A-F02EB66DB77F}"/>
              </a:ext>
            </a:extLst>
          </p:cNvPr>
          <p:cNvSpPr/>
          <p:nvPr/>
        </p:nvSpPr>
        <p:spPr>
          <a:xfrm>
            <a:off x="6411660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8F7A5-EA43-4C55-7C70-E55DC0E28634}"/>
              </a:ext>
            </a:extLst>
          </p:cNvPr>
          <p:cNvSpPr txBox="1"/>
          <p:nvPr/>
        </p:nvSpPr>
        <p:spPr>
          <a:xfrm>
            <a:off x="6411660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인가구가 자주 이용하는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편의시설 위치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D8DD718-A759-7108-7775-FB683A448F8B}"/>
              </a:ext>
            </a:extLst>
          </p:cNvPr>
          <p:cNvSpPr/>
          <p:nvPr/>
        </p:nvSpPr>
        <p:spPr>
          <a:xfrm>
            <a:off x="9385101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1E5E9A-F11F-EAE5-A146-79639A92C4EF}"/>
              </a:ext>
            </a:extLst>
          </p:cNvPr>
          <p:cNvSpPr/>
          <p:nvPr/>
        </p:nvSpPr>
        <p:spPr>
          <a:xfrm>
            <a:off x="9385101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A9C-0882-EC70-E734-6642FAB4F36E}"/>
              </a:ext>
            </a:extLst>
          </p:cNvPr>
          <p:cNvSpPr txBox="1"/>
          <p:nvPr/>
        </p:nvSpPr>
        <p:spPr>
          <a:xfrm>
            <a:off x="9385101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안전한 위치 정보 제공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77B1452-0DFA-58FC-BB67-1E092865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" y="4017332"/>
            <a:ext cx="2361822" cy="123179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268F6A-1A91-7E64-90EA-6C65A59ED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9" y="4017332"/>
            <a:ext cx="2361822" cy="1231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F1FA7A-9904-78AF-D668-7C8EEADDC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60" y="4017333"/>
            <a:ext cx="2361822" cy="12310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8C927F5-DD4B-82E5-BA9F-1A926EB68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01" y="4017333"/>
            <a:ext cx="2361822" cy="12310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519010" y="2467149"/>
            <a:ext cx="51539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학업이나 취업으로 인해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203575" y="2775142"/>
            <a:ext cx="57848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b="1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지방 지역에서 올라와 수도권의 거주 지역에 대한 정보가 없는 청년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33D23-707A-E7E6-CBC4-06A41AC53150}"/>
              </a:ext>
            </a:extLst>
          </p:cNvPr>
          <p:cNvGrpSpPr/>
          <p:nvPr/>
        </p:nvGrpSpPr>
        <p:grpSpPr>
          <a:xfrm>
            <a:off x="1983141" y="1710436"/>
            <a:ext cx="8225715" cy="554103"/>
            <a:chOff x="1933612" y="1606455"/>
            <a:chExt cx="8225715" cy="5541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55D0DE-0C76-64BC-6F40-F1F9634D8333}"/>
                </a:ext>
              </a:extLst>
            </p:cNvPr>
            <p:cNvGrpSpPr/>
            <p:nvPr/>
          </p:nvGrpSpPr>
          <p:grpSpPr>
            <a:xfrm>
              <a:off x="6265866" y="1606560"/>
              <a:ext cx="3893461" cy="553998"/>
              <a:chOff x="6364924" y="1608677"/>
              <a:chExt cx="3893461" cy="553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5D52CB-CAD4-1720-926C-F369288FAB72}"/>
                  </a:ext>
                </a:extLst>
              </p:cNvPr>
              <p:cNvSpPr/>
              <p:nvPr/>
            </p:nvSpPr>
            <p:spPr>
              <a:xfrm>
                <a:off x="6419355" y="1664053"/>
                <a:ext cx="3581895" cy="44324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DFB59-7353-D75F-B221-7217238B211B}"/>
                  </a:ext>
                </a:extLst>
              </p:cNvPr>
              <p:cNvSpPr txBox="1"/>
              <p:nvPr/>
            </p:nvSpPr>
            <p:spPr>
              <a:xfrm>
                <a:off x="6364924" y="1608677"/>
                <a:ext cx="389346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주거형태 분석 서비스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1933612" y="1606455"/>
              <a:ext cx="445567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MZ 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세대를 위한 </a:t>
              </a:r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3000" b="1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endParaRPr lang="en-US" altLang="ko-KR" sz="3000" b="1" spc="-150" dirty="0">
                <a:solidFill>
                  <a:schemeClr val="bg1"/>
                </a:solidFill>
                <a:highlight>
                  <a:srgbClr val="00B0F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1841B9-5101-687F-5A95-88EA3BA7CCE1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2811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CA0F34A-3EAF-92C6-51DF-AD3F7E9F5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353906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715BB4-795B-32F4-5FFB-B5D7A6ED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9649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CCEFA-DF19-7698-901A-C8DDC8A7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" y="1991256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600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인구 생활이동 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408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거주지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주거형태별 인구수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 자치구별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인구수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2023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시간 단위 평균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자치구별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인구의 유입 및 유출 이동 인구 수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EB0F7-7057-5B92-D8DD-E3EA4D6CEF14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B791B6-7150-A678-AD8F-EFCF95A50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9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C0F917-CA0B-CB6F-0F3A-CE78DC2F1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FCA249-F1EA-B6F7-7E2C-EA0B6021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565"/>
            <a:ext cx="5371429" cy="396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부동산통계정보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부동산 실거래가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주거면적 선호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4834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평수와 가격대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자치구별 주택 형태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연립다세대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단독주택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오피스텔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아파트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가격의 평균 데이터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서울시에서 실시간으로 거래된 가격 정보를 통한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건물 면적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보증금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임대료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주거선호도 특성 중 우선순위 데이터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56627-4963-F6D8-8516-01F247BC7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7746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6719B6-6825-5EA6-6FCE-562233222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1EC97-A2CD-C589-E16F-7D310286ABFB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4AB02E-7A72-A485-3F6D-E52AE16EFDE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333407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C131DFC-3F30-B149-0634-687327351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37" y="2725658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C6E093-35C9-3DF9-E6C6-B20C25ED6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634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EF0C2E-DB3F-0565-2CA0-02C482A0C21D}"/>
              </a:ext>
            </a:extLst>
          </p:cNvPr>
          <p:cNvSpPr txBox="1"/>
          <p:nvPr/>
        </p:nvSpPr>
        <p:spPr>
          <a:xfrm>
            <a:off x="4813300" y="2150880"/>
            <a:ext cx="3971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파악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30325-51F0-4BDD-A974-8CC08A96E00C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32C5B-19DD-A3A4-03A5-0F991DDEB98F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 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7B635-3DE0-7514-F85E-70A4276CAA7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주변 시설 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83C41-6C18-9795-8498-B9874339DDB6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파악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B7844-9BAF-9A83-51D4-6AD8195D7C1C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주요 공원현황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2F33D-9A97-C99E-C56F-CF60001B06FB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60097-D5F1-21F0-94DE-6A3DDAC80B71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E74F6D-00D3-5410-2D1C-119B175F49F5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6DB668-61A6-A3A7-760C-C05A0C485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BD2E2C-D3F3-21F8-A919-733CE425C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54F54-F0BB-5655-18EA-51E94F25AFF0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BB8BB-BBDA-2E76-344C-0272CABD85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137501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8E561F-87BF-313A-B5DF-A1A77C2A2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E04A5E-E2F9-14DA-EA9D-0204F2188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434817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294AAF-BBF2-6509-B7B4-EFCD42211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517104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2A74AF-1992-28D7-17B6-D7CFD7DAF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815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CD1C5-4761-2446-AB5D-365E9792CB7B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3113F-7524-5593-701B-D517D4CD965E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728DC-A177-97D7-37D9-E00E65EFC226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표준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52B7D-0199-D6AA-61E2-D0D8E7BB59B0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안전비상벨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설치위치 정보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17D1D-8100-8F4F-BD83-DB51C57C6923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10B548-7710-76D2-7D21-A42527A4EC40}"/>
              </a:ext>
            </a:extLst>
          </p:cNvPr>
          <p:cNvSpPr txBox="1"/>
          <p:nvPr/>
        </p:nvSpPr>
        <p:spPr>
          <a:xfrm>
            <a:off x="6845534" y="5189240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화재발생 현황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109FA-64E4-C9EA-1B25-301319597597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60DFA-E119-1F01-91EA-EA1C6C5DA400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178F47-6F9E-7F05-E62A-0486CAF78EA4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7CDDB0-1C22-C534-9C73-0092603B737A}"/>
              </a:ext>
            </a:extLst>
          </p:cNvPr>
          <p:cNvSpPr txBox="1"/>
          <p:nvPr/>
        </p:nvSpPr>
        <p:spPr>
          <a:xfrm>
            <a:off x="6845533" y="54604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CE630-422A-77C8-2E21-C4378AE4F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271764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D4294-9CCE-C2DA-B5B7-46E1EC211C97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56E2-4D7C-7077-00C3-02FE93802B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226363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CD1C5-4761-2446-AB5D-365E9792CB7B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D4294-9CCE-C2DA-B5B7-46E1EC211C97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56E2-4D7C-7077-00C3-02FE93802B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0895CA-40CC-02D1-04B2-B7B9A9B0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18" y="1912603"/>
            <a:ext cx="8196163" cy="4631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71D02D3-1713-1A04-7C9C-276D6B99ABF2}"/>
              </a:ext>
            </a:extLst>
          </p:cNvPr>
          <p:cNvSpPr/>
          <p:nvPr/>
        </p:nvSpPr>
        <p:spPr>
          <a:xfrm>
            <a:off x="4117869" y="3572151"/>
            <a:ext cx="695005" cy="695005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2C788D7-A34E-4CD8-FC53-8FCE49A1BD66}"/>
              </a:ext>
            </a:extLst>
          </p:cNvPr>
          <p:cNvSpPr/>
          <p:nvPr/>
        </p:nvSpPr>
        <p:spPr>
          <a:xfrm>
            <a:off x="4502113" y="5193445"/>
            <a:ext cx="791043" cy="791043"/>
          </a:xfrm>
          <a:prstGeom prst="ellipse">
            <a:avLst/>
          </a:prstGeom>
          <a:solidFill>
            <a:srgbClr val="FF7C8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320C3B1-6A07-2579-E4E0-35F00F0CDA07}"/>
              </a:ext>
            </a:extLst>
          </p:cNvPr>
          <p:cNvSpPr/>
          <p:nvPr/>
        </p:nvSpPr>
        <p:spPr>
          <a:xfrm>
            <a:off x="6177776" y="4591278"/>
            <a:ext cx="936701" cy="93670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DD661-33C0-889E-10EE-8DE978A26AE7}"/>
              </a:ext>
            </a:extLst>
          </p:cNvPr>
          <p:cNvSpPr txBox="1"/>
          <p:nvPr/>
        </p:nvSpPr>
        <p:spPr>
          <a:xfrm>
            <a:off x="4300271" y="3765765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BE892-6C31-D1C7-91BD-C4B8F779AB96}"/>
              </a:ext>
            </a:extLst>
          </p:cNvPr>
          <p:cNvSpPr txBox="1"/>
          <p:nvPr/>
        </p:nvSpPr>
        <p:spPr>
          <a:xfrm>
            <a:off x="6473124" y="4905739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90360-4A11-1F13-EB8E-6FDDFF948EFD}"/>
              </a:ext>
            </a:extLst>
          </p:cNvPr>
          <p:cNvSpPr txBox="1"/>
          <p:nvPr/>
        </p:nvSpPr>
        <p:spPr>
          <a:xfrm>
            <a:off x="4732534" y="5435077"/>
            <a:ext cx="33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5B68EE-E58A-2933-FD68-5CFFC14723F9}"/>
              </a:ext>
            </a:extLst>
          </p:cNvPr>
          <p:cNvGrpSpPr/>
          <p:nvPr/>
        </p:nvGrpSpPr>
        <p:grpSpPr>
          <a:xfrm>
            <a:off x="1997918" y="1470065"/>
            <a:ext cx="3660378" cy="307777"/>
            <a:chOff x="1062223" y="3387091"/>
            <a:chExt cx="3660378" cy="3077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6825D0-7522-EB29-EEDF-934E52D0580E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EA31743-E627-E5F7-1027-B0A7C6A048A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ECF4C01-A78A-E6ED-B513-BA0CA2B72F5D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ACCBDE-7049-C4A1-87D1-A6E92F52632E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주거형태 추천 서비스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1D83E5-CA9C-F61D-EC41-2FCE333C7FD8}"/>
              </a:ext>
            </a:extLst>
          </p:cNvPr>
          <p:cNvSpPr txBox="1"/>
          <p:nvPr/>
        </p:nvSpPr>
        <p:spPr>
          <a:xfrm>
            <a:off x="2076127" y="3257548"/>
            <a:ext cx="11923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■</a:t>
            </a:r>
            <a:endParaRPr lang="ko-KR" altLang="en-US" sz="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6830DF-0842-F928-F1CF-4947D4495778}"/>
              </a:ext>
            </a:extLst>
          </p:cNvPr>
          <p:cNvSpPr txBox="1"/>
          <p:nvPr/>
        </p:nvSpPr>
        <p:spPr>
          <a:xfrm>
            <a:off x="2076127" y="3649132"/>
            <a:ext cx="11923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■</a:t>
            </a:r>
            <a:endParaRPr lang="ko-KR" altLang="en-US" sz="3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1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Goal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3AF24E-3B7E-7DF2-E833-0F6A760DEC47}"/>
              </a:ext>
            </a:extLst>
          </p:cNvPr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D98945-BC7A-A949-7861-91E24DB91E83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FAA76B-826D-79A9-63D4-57981C224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171D0-BFD0-6226-7D49-8B722FAE1776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9618992-1086-8835-C6B5-400CFA697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4F5785-E484-EE0A-E629-F280C82112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4313766" y="231147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4313766" y="3640348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 맞는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E1530-E161-39E7-8FD8-7A7E59C5FDE0}"/>
              </a:ext>
            </a:extLst>
          </p:cNvPr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669660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통계에 대한 밀집도 분석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거주면적과 시세 분석을 통한 추천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C1518-3FEA-9285-A537-B2AEF3E80C80}"/>
              </a:ext>
            </a:extLst>
          </p:cNvPr>
          <p:cNvSpPr txBox="1"/>
          <p:nvPr/>
        </p:nvSpPr>
        <p:spPr>
          <a:xfrm>
            <a:off x="4313766" y="5261936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주거지역별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편의시설과 안정성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후 시각화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31CA3-06CF-31CF-3798-42B68ECAB5CA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2AA87-3AA6-3B8F-8DE1-07B678E5B4D0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3F711-0111-C73F-3B95-F24381E82999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1248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695459" y="3727565"/>
            <a:ext cx="4801081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세대의 주거 안정성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607109" y="2828835"/>
            <a:ext cx="69777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경제 상황과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선호하는 특성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 지역을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E9890-5585-41EC-6D44-B4362512C8A7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0422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882772"/>
              </p:ext>
            </p:extLst>
          </p:nvPr>
        </p:nvGraphicFramePr>
        <p:xfrm>
          <a:off x="557939" y="2715163"/>
          <a:ext cx="11072181" cy="35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600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334556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835752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50127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5735003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 – 19p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2023-05-18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20p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내용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16AAB08-7D8F-AC0B-1B0A-69005A72D4F3}"/>
              </a:ext>
            </a:extLst>
          </p:cNvPr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DB6F36-BE2C-12D2-569E-29A8FA91280F}"/>
                </a:ext>
              </a:extLst>
            </p:cNvPr>
            <p:cNvGrpSpPr/>
            <p:nvPr/>
          </p:nvGrpSpPr>
          <p:grpSpPr>
            <a:xfrm>
              <a:off x="557939" y="2318881"/>
              <a:ext cx="56357" cy="211964"/>
              <a:chOff x="703262" y="2420147"/>
              <a:chExt cx="56357" cy="2119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1B538-B90F-1F48-EECF-F443C08B75B9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D8A6B0-BC39-4228-4CE8-855DC080AAE6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79CB7A-A252-704F-6177-92ECE5EA018D}"/>
                </a:ext>
              </a:extLst>
            </p:cNvPr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Document History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91CD-C5EA-C7CE-34F0-FEAB1570E72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A658C9-7245-2929-C0D2-EFD906689E72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7CBA6-DFA8-6338-1214-BD78B621CC80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4B53C-6067-A7B8-F97D-A33CD55DF5B1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80BFE6-F538-5924-4C80-89A5427A4158}"/>
              </a:ext>
            </a:extLst>
          </p:cNvPr>
          <p:cNvGrpSpPr/>
          <p:nvPr/>
        </p:nvGrpSpPr>
        <p:grpSpPr>
          <a:xfrm>
            <a:off x="439374" y="2715975"/>
            <a:ext cx="3276096" cy="2520014"/>
            <a:chOff x="1058097" y="2715975"/>
            <a:chExt cx="3276096" cy="25200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6C7B9D-B7B7-7713-5405-AB0FC0585E85}"/>
                </a:ext>
              </a:extLst>
            </p:cNvPr>
            <p:cNvSpPr txBox="1"/>
            <p:nvPr/>
          </p:nvSpPr>
          <p:spPr>
            <a:xfrm>
              <a:off x="1058097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1.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2412BD-7396-976E-093A-BD5A27EDD1D6}"/>
                </a:ext>
              </a:extLst>
            </p:cNvPr>
            <p:cNvSpPr txBox="1"/>
            <p:nvPr/>
          </p:nvSpPr>
          <p:spPr>
            <a:xfrm>
              <a:off x="1058097" y="2992975"/>
              <a:ext cx="32760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주거형태 분석 및 추천 서비스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97B444-6063-7B82-EBBF-3CBBA68AD910}"/>
                </a:ext>
              </a:extLst>
            </p:cNvPr>
            <p:cNvSpPr txBox="1"/>
            <p:nvPr/>
          </p:nvSpPr>
          <p:spPr>
            <a:xfrm>
              <a:off x="1203733" y="3429725"/>
              <a:ext cx="2342098" cy="180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거주지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선호지역 평수와 가격대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생활 편의시설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4.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 안정성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7ECB74-6269-6F4D-6526-8000F9C34B58}"/>
              </a:ext>
            </a:extLst>
          </p:cNvPr>
          <p:cNvGrpSpPr/>
          <p:nvPr/>
        </p:nvGrpSpPr>
        <p:grpSpPr>
          <a:xfrm>
            <a:off x="4438462" y="2715975"/>
            <a:ext cx="2870371" cy="1622332"/>
            <a:chOff x="4154690" y="2715975"/>
            <a:chExt cx="2870371" cy="1622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332C08-9EB2-81D1-6ED6-FD19B14C2A73}"/>
                </a:ext>
              </a:extLst>
            </p:cNvPr>
            <p:cNvSpPr txBox="1"/>
            <p:nvPr/>
          </p:nvSpPr>
          <p:spPr>
            <a:xfrm>
              <a:off x="4154691" y="2992975"/>
              <a:ext cx="28703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식생활 정보 제공 서비스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55A944-6C73-B412-BB86-A780DFE05E28}"/>
                </a:ext>
              </a:extLst>
            </p:cNvPr>
            <p:cNvSpPr txBox="1"/>
            <p:nvPr/>
          </p:nvSpPr>
          <p:spPr>
            <a:xfrm>
              <a:off x="4154690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2.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0F5766-6B3D-54AB-96D4-64DACD2D0056}"/>
                </a:ext>
              </a:extLst>
            </p:cNvPr>
            <p:cNvSpPr txBox="1"/>
            <p:nvPr/>
          </p:nvSpPr>
          <p:spPr>
            <a:xfrm>
              <a:off x="4297737" y="3429725"/>
              <a:ext cx="2727324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HMR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식품 시장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식생활 및 트렌드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D4131B-E6A7-27C2-D5C3-173CBE945EA4}"/>
              </a:ext>
            </a:extLst>
          </p:cNvPr>
          <p:cNvGrpSpPr/>
          <p:nvPr/>
        </p:nvGrpSpPr>
        <p:grpSpPr>
          <a:xfrm>
            <a:off x="8031825" y="2719341"/>
            <a:ext cx="3841202" cy="1618966"/>
            <a:chOff x="7971850" y="2719341"/>
            <a:chExt cx="3841202" cy="16189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919F39-B50D-C775-6897-81512A9F99F3}"/>
                </a:ext>
              </a:extLst>
            </p:cNvPr>
            <p:cNvSpPr txBox="1"/>
            <p:nvPr/>
          </p:nvSpPr>
          <p:spPr>
            <a:xfrm>
              <a:off x="7971850" y="2992975"/>
              <a:ext cx="384120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임대주택 청약 경쟁률 예측 서비스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3595B1-63B4-A5E4-D34A-86F8DB4637D2}"/>
                </a:ext>
              </a:extLst>
            </p:cNvPr>
            <p:cNvSpPr txBox="1"/>
            <p:nvPr/>
          </p:nvSpPr>
          <p:spPr>
            <a:xfrm>
              <a:off x="7971850" y="2719341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3.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082FA-E6CA-12D4-E64C-5374AC33E6EC}"/>
                </a:ext>
              </a:extLst>
            </p:cNvPr>
            <p:cNvSpPr txBox="1"/>
            <p:nvPr/>
          </p:nvSpPr>
          <p:spPr>
            <a:xfrm>
              <a:off x="8112468" y="3429725"/>
              <a:ext cx="2342098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지역별 청약 경쟁률 예측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청약 공고 일정 모아보기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6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9D60588C-28F6-FD7A-9387-4E9EB2A6E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B0F826C-ADBF-8F9C-12FB-449F626B684A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7F3CD5-6E10-F1D0-02DC-AC91DF992398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60BB4E-7D69-A56B-22BE-68F6DD23A015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1755069-DC69-85D2-5F56-CE02ACB836ED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4F450A-A4DB-92D8-E3BB-B48A42B1E75B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99502-056E-E697-CA0A-753E9D7DE447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F13E10D4-1C32-805A-2E0A-DB6B0E756D56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7BD682-5C7C-86A8-95D5-7B34F7D72B32}"/>
              </a:ext>
            </a:extLst>
          </p:cNvPr>
          <p:cNvCxnSpPr>
            <a:cxnSpLocks/>
          </p:cNvCxnSpPr>
          <p:nvPr/>
        </p:nvCxnSpPr>
        <p:spPr>
          <a:xfrm>
            <a:off x="7302029" y="3918857"/>
            <a:ext cx="4373504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C11A60-0B41-383C-1192-FCC8E4C9D45D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93423-9072-7F7D-8E71-65DF1CC15C8F}"/>
              </a:ext>
            </a:extLst>
          </p:cNvPr>
          <p:cNvSpPr txBox="1"/>
          <p:nvPr/>
        </p:nvSpPr>
        <p:spPr>
          <a:xfrm>
            <a:off x="7188257" y="3451761"/>
            <a:ext cx="4729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추천 서비스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8E72A-4ACF-001A-1BF3-48E52C37B7C0}"/>
              </a:ext>
            </a:extLst>
          </p:cNvPr>
          <p:cNvSpPr txBox="1"/>
          <p:nvPr/>
        </p:nvSpPr>
        <p:spPr>
          <a:xfrm>
            <a:off x="7302029" y="4030415"/>
            <a:ext cx="4373504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1-1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1-2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1-3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내용 및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1-4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82150-4FC6-DE10-2D5A-8261ABF0BA8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741F9-5F31-34B1-46E6-A06555FA042B}"/>
              </a:ext>
            </a:extLst>
          </p:cNvPr>
          <p:cNvSpPr txBox="1"/>
          <p:nvPr/>
        </p:nvSpPr>
        <p:spPr>
          <a:xfrm>
            <a:off x="611618" y="6280835"/>
            <a:ext cx="3792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김용헌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최원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6D970D2C-CC81-73C0-EE51-1D23EC9F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6" y="3730139"/>
            <a:ext cx="3133333" cy="2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2899EA-A7BF-CB58-4751-A03583A3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6447"/>
              </p:ext>
            </p:extLst>
          </p:nvPr>
        </p:nvGraphicFramePr>
        <p:xfrm>
          <a:off x="1062224" y="5239743"/>
          <a:ext cx="4428508" cy="8306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9780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83984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105725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1116498">
                  <a:extLst>
                    <a:ext uri="{9D8B030D-6E8A-4147-A177-3AD203B41FA5}">
                      <a16:colId xmlns:a16="http://schemas.microsoft.com/office/drawing/2014/main" val="1047963747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비자발</a:t>
                      </a:r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직장 때문에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마음에 드는 배우자를 못 만나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혼자가 편해서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D7D41C-6DF3-9D30-A281-20D2A4943BF7}"/>
              </a:ext>
            </a:extLst>
          </p:cNvPr>
          <p:cNvGrpSpPr/>
          <p:nvPr/>
        </p:nvGrpSpPr>
        <p:grpSpPr>
          <a:xfrm>
            <a:off x="1062223" y="3402480"/>
            <a:ext cx="3660378" cy="276999"/>
            <a:chOff x="1062223" y="3402480"/>
            <a:chExt cx="3660378" cy="2769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105691-9104-4821-E360-CE9B1BB24C7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8033721-8209-4C4F-66B0-40D23FFCF0D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4105A83-B3F0-2BAE-F6D0-62B4EAC10D58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F9A6D9-4319-3F13-DC3D-FA17FB5A91FB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1A1143-2B8E-F24A-DC24-7E9BC51F23E9}"/>
              </a:ext>
            </a:extLst>
          </p:cNvPr>
          <p:cNvGrpSpPr/>
          <p:nvPr/>
        </p:nvGrpSpPr>
        <p:grpSpPr>
          <a:xfrm>
            <a:off x="6435716" y="3402480"/>
            <a:ext cx="3660378" cy="276999"/>
            <a:chOff x="1062223" y="3402480"/>
            <a:chExt cx="3660378" cy="27699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0A7B507-CA5D-DF49-3EC0-4B911045329B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7F4400E-B76D-8FB9-FD29-B91E3DDD5EEB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30496E2-B56D-6AC7-EC62-27E23501277C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79F4C1-9DEC-68E5-1A73-B7AEB2EA1BD0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요인 변화 및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요인별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Top1</a:t>
            </a:r>
            <a:r>
              <a:rPr lang="en-US" altLang="ko-KR" sz="1000" i="0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Top2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자발적 요인보다 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847591" y="2128069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선택 요인 중 대부분이 학교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직장 때문에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843605" y="2405068"/>
            <a:ext cx="2837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인가구는 지속적으로 하락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0ACE8-40CB-8539-231C-B2AF48DC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9" y="3817318"/>
            <a:ext cx="3904762" cy="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FD7EB-2F45-D8A8-7A76-9C002BF699AE}"/>
              </a:ext>
            </a:extLst>
          </p:cNvPr>
          <p:cNvSpPr txBox="1"/>
          <p:nvPr/>
        </p:nvSpPr>
        <p:spPr>
          <a:xfrm>
            <a:off x="119697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ABCCC-EF84-BB7C-228F-E94845161A6D}"/>
              </a:ext>
            </a:extLst>
          </p:cNvPr>
          <p:cNvSpPr txBox="1"/>
          <p:nvPr/>
        </p:nvSpPr>
        <p:spPr>
          <a:xfrm>
            <a:off x="164710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EFE6D-225D-40CF-FBF1-0DBCA7CC162B}"/>
              </a:ext>
            </a:extLst>
          </p:cNvPr>
          <p:cNvSpPr txBox="1"/>
          <p:nvPr/>
        </p:nvSpPr>
        <p:spPr>
          <a:xfrm>
            <a:off x="229552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652D9-3E09-F93E-D9F1-33EDBAF579C1}"/>
              </a:ext>
            </a:extLst>
          </p:cNvPr>
          <p:cNvSpPr txBox="1"/>
          <p:nvPr/>
        </p:nvSpPr>
        <p:spPr>
          <a:xfrm>
            <a:off x="2736131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AD488-813B-16AA-FACE-7BE0011C0EDE}"/>
              </a:ext>
            </a:extLst>
          </p:cNvPr>
          <p:cNvSpPr txBox="1"/>
          <p:nvPr/>
        </p:nvSpPr>
        <p:spPr>
          <a:xfrm>
            <a:off x="3323505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688F-5AE0-3830-C441-D3253DF54FC4}"/>
              </a:ext>
            </a:extLst>
          </p:cNvPr>
          <p:cNvSpPr txBox="1"/>
          <p:nvPr/>
        </p:nvSpPr>
        <p:spPr>
          <a:xfrm>
            <a:off x="3764110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5DC64-D62F-34D7-9584-EDA0A02CBB61}"/>
              </a:ext>
            </a:extLst>
          </p:cNvPr>
          <p:cNvSpPr txBox="1"/>
          <p:nvPr/>
        </p:nvSpPr>
        <p:spPr>
          <a:xfrm>
            <a:off x="4288073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2B5B0-31EF-B135-D68E-690E0DD3BE61}"/>
              </a:ext>
            </a:extLst>
          </p:cNvPr>
          <p:cNvSpPr txBox="1"/>
          <p:nvPr/>
        </p:nvSpPr>
        <p:spPr>
          <a:xfrm>
            <a:off x="4728678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D2C783-E5B7-A5D5-469D-472896CFD4E5}"/>
              </a:ext>
            </a:extLst>
          </p:cNvPr>
          <p:cNvCxnSpPr/>
          <p:nvPr/>
        </p:nvCxnSpPr>
        <p:spPr>
          <a:xfrm>
            <a:off x="1302619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A207A5-21A5-FA6F-AAF7-953875606016}"/>
              </a:ext>
            </a:extLst>
          </p:cNvPr>
          <p:cNvCxnSpPr/>
          <p:nvPr/>
        </p:nvCxnSpPr>
        <p:spPr>
          <a:xfrm>
            <a:off x="2404344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2CC4BC-79E1-79FA-C462-CBC120598F86}"/>
              </a:ext>
            </a:extLst>
          </p:cNvPr>
          <p:cNvCxnSpPr/>
          <p:nvPr/>
        </p:nvCxnSpPr>
        <p:spPr>
          <a:xfrm>
            <a:off x="3433910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81A4F-2057-9291-6378-37A082B11C90}"/>
              </a:ext>
            </a:extLst>
          </p:cNvPr>
          <p:cNvCxnSpPr/>
          <p:nvPr/>
        </p:nvCxnSpPr>
        <p:spPr>
          <a:xfrm>
            <a:off x="4392275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096767-EBF4-79EA-BF89-D636E1203884}"/>
              </a:ext>
            </a:extLst>
          </p:cNvPr>
          <p:cNvCxnSpPr>
            <a:cxnSpLocks/>
          </p:cNvCxnSpPr>
          <p:nvPr/>
        </p:nvCxnSpPr>
        <p:spPr>
          <a:xfrm>
            <a:off x="7376160" y="4985669"/>
            <a:ext cx="330708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714EDD-BF62-CA81-00FE-0D0356387417}"/>
              </a:ext>
            </a:extLst>
          </p:cNvPr>
          <p:cNvCxnSpPr>
            <a:cxnSpLocks/>
          </p:cNvCxnSpPr>
          <p:nvPr/>
        </p:nvCxnSpPr>
        <p:spPr>
          <a:xfrm>
            <a:off x="7617476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57EDE4D-51C6-3C3D-CAC8-E5F7029E129D}"/>
              </a:ext>
            </a:extLst>
          </p:cNvPr>
          <p:cNvCxnSpPr>
            <a:cxnSpLocks/>
          </p:cNvCxnSpPr>
          <p:nvPr/>
        </p:nvCxnSpPr>
        <p:spPr>
          <a:xfrm>
            <a:off x="9816691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1F0600-26B9-B7D0-B15A-6A0BFB4780AA}"/>
              </a:ext>
            </a:extLst>
          </p:cNvPr>
          <p:cNvSpPr txBox="1"/>
          <p:nvPr/>
        </p:nvSpPr>
        <p:spPr>
          <a:xfrm>
            <a:off x="7617475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C2EE-924D-E08D-0E8C-9DAD01E58266}"/>
              </a:ext>
            </a:extLst>
          </p:cNvPr>
          <p:cNvSpPr txBox="1"/>
          <p:nvPr/>
        </p:nvSpPr>
        <p:spPr>
          <a:xfrm>
            <a:off x="8672521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56663B-5B1D-4CB0-8A0D-387DA0B3E4FC}"/>
              </a:ext>
            </a:extLst>
          </p:cNvPr>
          <p:cNvSpPr txBox="1"/>
          <p:nvPr/>
        </p:nvSpPr>
        <p:spPr>
          <a:xfrm>
            <a:off x="9744219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D28D9-279E-7437-5B42-EE3ACAD81E9C}"/>
              </a:ext>
            </a:extLst>
          </p:cNvPr>
          <p:cNvSpPr txBox="1"/>
          <p:nvPr/>
        </p:nvSpPr>
        <p:spPr>
          <a:xfrm>
            <a:off x="6654799" y="5421523"/>
            <a:ext cx="9626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때문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DAD074-7BF9-B1F1-4AFA-9B939A066E12}"/>
              </a:ext>
            </a:extLst>
          </p:cNvPr>
          <p:cNvSpPr txBox="1"/>
          <p:nvPr/>
        </p:nvSpPr>
        <p:spPr>
          <a:xfrm>
            <a:off x="6532035" y="5751790"/>
            <a:ext cx="108544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배우자를 </a:t>
            </a:r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 만나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7FB575-206E-8BB1-A25F-0F1A0959FDA1}"/>
              </a:ext>
            </a:extLst>
          </p:cNvPr>
          <p:cNvSpPr txBox="1"/>
          <p:nvPr/>
        </p:nvSpPr>
        <p:spPr>
          <a:xfrm>
            <a:off x="8895277" y="5751790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독립을 원해서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7B945-A432-80B9-216F-6BB3E91F5ABB}"/>
              </a:ext>
            </a:extLst>
          </p:cNvPr>
          <p:cNvSpPr txBox="1"/>
          <p:nvPr/>
        </p:nvSpPr>
        <p:spPr>
          <a:xfrm>
            <a:off x="8895277" y="5414223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혼자가 편해서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DCF924-2488-D360-63C3-69C2D439625C}"/>
              </a:ext>
            </a:extLst>
          </p:cNvPr>
          <p:cNvSpPr txBox="1"/>
          <p:nvPr/>
        </p:nvSpPr>
        <p:spPr>
          <a:xfrm>
            <a:off x="1006223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14E6E-DC34-B106-D786-F4517EB7D81E}"/>
              </a:ext>
            </a:extLst>
          </p:cNvPr>
          <p:cNvSpPr txBox="1"/>
          <p:nvPr/>
        </p:nvSpPr>
        <p:spPr>
          <a:xfrm>
            <a:off x="1071451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8A0BE-59F9-9C0A-0BFC-5E1E6507EE1E}"/>
              </a:ext>
            </a:extLst>
          </p:cNvPr>
          <p:cNvSpPr txBox="1"/>
          <p:nvPr/>
        </p:nvSpPr>
        <p:spPr>
          <a:xfrm>
            <a:off x="1416485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CA7AB-6AA7-13C4-39ED-0F6D9FEC06CF}"/>
              </a:ext>
            </a:extLst>
          </p:cNvPr>
          <p:cNvSpPr txBox="1"/>
          <p:nvPr/>
        </p:nvSpPr>
        <p:spPr>
          <a:xfrm>
            <a:off x="2515829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45331-182D-EE14-5281-702829E18626}"/>
              </a:ext>
            </a:extLst>
          </p:cNvPr>
          <p:cNvSpPr txBox="1"/>
          <p:nvPr/>
        </p:nvSpPr>
        <p:spPr>
          <a:xfrm>
            <a:off x="3563312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3B13F-59F6-B375-AF23-70ECA86462AC}"/>
              </a:ext>
            </a:extLst>
          </p:cNvPr>
          <p:cNvSpPr txBox="1"/>
          <p:nvPr/>
        </p:nvSpPr>
        <p:spPr>
          <a:xfrm>
            <a:off x="4506141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3FB2C-7733-E4E3-8EF9-F885E2AEE34C}"/>
              </a:ext>
            </a:extLst>
          </p:cNvPr>
          <p:cNvSpPr txBox="1"/>
          <p:nvPr/>
        </p:nvSpPr>
        <p:spPr>
          <a:xfrm>
            <a:off x="994969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(‘20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: 382)(‘22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596296-3EBF-B8B9-2AAB-01FEA61ADDA6}"/>
              </a:ext>
            </a:extLst>
          </p:cNvPr>
          <p:cNvSpPr txBox="1"/>
          <p:nvPr/>
        </p:nvSpPr>
        <p:spPr>
          <a:xfrm>
            <a:off x="2112037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(606)(614)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235B5-BA7B-9562-6CD0-03907DE444F1}"/>
              </a:ext>
            </a:extLst>
          </p:cNvPr>
          <p:cNvSpPr txBox="1"/>
          <p:nvPr/>
        </p:nvSpPr>
        <p:spPr>
          <a:xfrm>
            <a:off x="3140028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(502)(462)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808A60-B3DC-5037-31D0-793551C2AD42}"/>
              </a:ext>
            </a:extLst>
          </p:cNvPr>
          <p:cNvSpPr txBox="1"/>
          <p:nvPr/>
        </p:nvSpPr>
        <p:spPr>
          <a:xfrm>
            <a:off x="4083091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(510)(494)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544DA-7A75-CC76-6563-8CFA36C8DFCE}"/>
              </a:ext>
            </a:extLst>
          </p:cNvPr>
          <p:cNvSpPr txBox="1"/>
          <p:nvPr/>
        </p:nvSpPr>
        <p:spPr>
          <a:xfrm>
            <a:off x="1193948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4A15F6-488F-4364-05F0-A048A4CAC887}"/>
              </a:ext>
            </a:extLst>
          </p:cNvPr>
          <p:cNvSpPr txBox="1"/>
          <p:nvPr/>
        </p:nvSpPr>
        <p:spPr>
          <a:xfrm>
            <a:off x="1401192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84.8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0EB14-622A-15FD-8FD8-CE02900192E9}"/>
              </a:ext>
            </a:extLst>
          </p:cNvPr>
          <p:cNvSpPr txBox="1"/>
          <p:nvPr/>
        </p:nvSpPr>
        <p:spPr>
          <a:xfrm>
            <a:off x="1640682" y="416318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A5568F-C0C2-DA70-9514-147AFB3E58B8}"/>
              </a:ext>
            </a:extLst>
          </p:cNvPr>
          <p:cNvSpPr txBox="1"/>
          <p:nvPr/>
        </p:nvSpPr>
        <p:spPr>
          <a:xfrm>
            <a:off x="1826761" y="3918710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636C-F5DF-CAF6-37D4-DB63BB327275}"/>
              </a:ext>
            </a:extLst>
          </p:cNvPr>
          <p:cNvSpPr txBox="1"/>
          <p:nvPr/>
        </p:nvSpPr>
        <p:spPr>
          <a:xfrm>
            <a:off x="2290713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B472E8-468E-E946-0193-7FFA8EA9224E}"/>
              </a:ext>
            </a:extLst>
          </p:cNvPr>
          <p:cNvSpPr txBox="1"/>
          <p:nvPr/>
        </p:nvSpPr>
        <p:spPr>
          <a:xfrm>
            <a:off x="2485258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80.3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A52C9-354B-423E-30B2-423F59E328C9}"/>
              </a:ext>
            </a:extLst>
          </p:cNvPr>
          <p:cNvSpPr txBox="1"/>
          <p:nvPr/>
        </p:nvSpPr>
        <p:spPr>
          <a:xfrm>
            <a:off x="2737447" y="397899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CB7CFA-084A-0FF4-4BB4-B11B6129CC70}"/>
              </a:ext>
            </a:extLst>
          </p:cNvPr>
          <p:cNvSpPr txBox="1"/>
          <p:nvPr/>
        </p:nvSpPr>
        <p:spPr>
          <a:xfrm>
            <a:off x="2923526" y="411965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E2413F-0E47-8341-37AB-58ACECEAD0FD}"/>
              </a:ext>
            </a:extLst>
          </p:cNvPr>
          <p:cNvSpPr txBox="1"/>
          <p:nvPr/>
        </p:nvSpPr>
        <p:spPr>
          <a:xfrm>
            <a:off x="3316269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50B63-FE2A-5814-C2A7-8119C1A35E3C}"/>
              </a:ext>
            </a:extLst>
          </p:cNvPr>
          <p:cNvSpPr txBox="1"/>
          <p:nvPr/>
        </p:nvSpPr>
        <p:spPr>
          <a:xfrm>
            <a:off x="3510814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CEEE29-2CFB-52B7-B10E-B07E40BE1267}"/>
              </a:ext>
            </a:extLst>
          </p:cNvPr>
          <p:cNvSpPr txBox="1"/>
          <p:nvPr/>
        </p:nvSpPr>
        <p:spPr>
          <a:xfrm>
            <a:off x="3763003" y="3906754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A9B5BC-C704-1E55-BB25-B1D4BFD1D4AB}"/>
              </a:ext>
            </a:extLst>
          </p:cNvPr>
          <p:cNvSpPr txBox="1"/>
          <p:nvPr/>
        </p:nvSpPr>
        <p:spPr>
          <a:xfrm>
            <a:off x="3949082" y="4060149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58.5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7606C0-777C-9436-50D7-377C592322D4}"/>
              </a:ext>
            </a:extLst>
          </p:cNvPr>
          <p:cNvSpPr txBox="1"/>
          <p:nvPr/>
        </p:nvSpPr>
        <p:spPr>
          <a:xfrm>
            <a:off x="4276852" y="3899961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F8AF13-09FA-86B9-B6CB-468B079FA3EF}"/>
              </a:ext>
            </a:extLst>
          </p:cNvPr>
          <p:cNvSpPr txBox="1"/>
          <p:nvPr/>
        </p:nvSpPr>
        <p:spPr>
          <a:xfrm>
            <a:off x="4471397" y="376047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86D8B1-5736-30C4-0960-25032652F6F5}"/>
              </a:ext>
            </a:extLst>
          </p:cNvPr>
          <p:cNvSpPr txBox="1"/>
          <p:nvPr/>
        </p:nvSpPr>
        <p:spPr>
          <a:xfrm>
            <a:off x="4723586" y="414223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D01CCD-D219-950A-CBF7-B635BDAA2810}"/>
              </a:ext>
            </a:extLst>
          </p:cNvPr>
          <p:cNvSpPr txBox="1"/>
          <p:nvPr/>
        </p:nvSpPr>
        <p:spPr>
          <a:xfrm>
            <a:off x="4909665" y="402630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EAD13-CB5D-E6C4-EEE1-0C2A0B3BBD6D}"/>
              </a:ext>
            </a:extLst>
          </p:cNvPr>
          <p:cNvSpPr txBox="1"/>
          <p:nvPr/>
        </p:nvSpPr>
        <p:spPr>
          <a:xfrm>
            <a:off x="7589147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26A3D5-C10F-BD22-FC29-52C39CAA9415}"/>
              </a:ext>
            </a:extLst>
          </p:cNvPr>
          <p:cNvSpPr txBox="1"/>
          <p:nvPr/>
        </p:nvSpPr>
        <p:spPr>
          <a:xfrm>
            <a:off x="7949030" y="408193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6EB28C-536F-C15C-446B-66B228B05518}"/>
              </a:ext>
            </a:extLst>
          </p:cNvPr>
          <p:cNvSpPr txBox="1"/>
          <p:nvPr/>
        </p:nvSpPr>
        <p:spPr>
          <a:xfrm>
            <a:off x="8651303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F173E-9956-4848-1B4A-CE847337E37B}"/>
              </a:ext>
            </a:extLst>
          </p:cNvPr>
          <p:cNvSpPr txBox="1"/>
          <p:nvPr/>
        </p:nvSpPr>
        <p:spPr>
          <a:xfrm>
            <a:off x="9011186" y="427252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C79203-B9B1-D36A-27AA-30E9B817B0B0}"/>
              </a:ext>
            </a:extLst>
          </p:cNvPr>
          <p:cNvSpPr txBox="1"/>
          <p:nvPr/>
        </p:nvSpPr>
        <p:spPr>
          <a:xfrm>
            <a:off x="9720124" y="451007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00CA0-F3A1-BB2E-F2B2-89F173B847C4}"/>
              </a:ext>
            </a:extLst>
          </p:cNvPr>
          <p:cNvSpPr txBox="1"/>
          <p:nvPr/>
        </p:nvSpPr>
        <p:spPr>
          <a:xfrm>
            <a:off x="10090167" y="455244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37.0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FF3075-22BD-A5EF-8948-D3AB8C6FE34C}"/>
              </a:ext>
            </a:extLst>
          </p:cNvPr>
          <p:cNvSpPr txBox="1"/>
          <p:nvPr/>
        </p:nvSpPr>
        <p:spPr>
          <a:xfrm>
            <a:off x="8128524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72CE30-9235-4F65-4471-5AB4CDA9E497}"/>
              </a:ext>
            </a:extLst>
          </p:cNvPr>
          <p:cNvSpPr txBox="1"/>
          <p:nvPr/>
        </p:nvSpPr>
        <p:spPr>
          <a:xfrm>
            <a:off x="8280924" y="5506524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286150-5C19-4C86-A936-A0E3309108D6}"/>
              </a:ext>
            </a:extLst>
          </p:cNvPr>
          <p:cNvSpPr txBox="1"/>
          <p:nvPr/>
        </p:nvSpPr>
        <p:spPr>
          <a:xfrm>
            <a:off x="7696205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57C9F4-79A6-E07B-5B4F-55E5A9750A96}"/>
              </a:ext>
            </a:extLst>
          </p:cNvPr>
          <p:cNvSpPr txBox="1"/>
          <p:nvPr/>
        </p:nvSpPr>
        <p:spPr>
          <a:xfrm>
            <a:off x="7840136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A72471-EC34-F7EA-81E3-29E57DB22EE0}"/>
              </a:ext>
            </a:extLst>
          </p:cNvPr>
          <p:cNvSpPr txBox="1"/>
          <p:nvPr/>
        </p:nvSpPr>
        <p:spPr>
          <a:xfrm>
            <a:off x="10356533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52.9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0C28BE-A688-A202-50D9-C15800AB8D91}"/>
              </a:ext>
            </a:extLst>
          </p:cNvPr>
          <p:cNvSpPr txBox="1"/>
          <p:nvPr/>
        </p:nvSpPr>
        <p:spPr>
          <a:xfrm>
            <a:off x="10212602" y="5502291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45.6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C3D7D-0B14-6896-0F53-AAB95F5927A5}"/>
              </a:ext>
            </a:extLst>
          </p:cNvPr>
          <p:cNvSpPr txBox="1"/>
          <p:nvPr/>
        </p:nvSpPr>
        <p:spPr>
          <a:xfrm>
            <a:off x="9970783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CCFDC-DD85-3E5D-4D73-037BFAB9261D}"/>
              </a:ext>
            </a:extLst>
          </p:cNvPr>
          <p:cNvSpPr txBox="1"/>
          <p:nvPr/>
        </p:nvSpPr>
        <p:spPr>
          <a:xfrm>
            <a:off x="10017348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02F694-BC4A-B55A-BDAE-73A7FAC366CC}"/>
              </a:ext>
            </a:extLst>
          </p:cNvPr>
          <p:cNvGrpSpPr/>
          <p:nvPr/>
        </p:nvGrpSpPr>
        <p:grpSpPr>
          <a:xfrm>
            <a:off x="7589147" y="3981507"/>
            <a:ext cx="391215" cy="233876"/>
            <a:chOff x="7589147" y="3926040"/>
            <a:chExt cx="391215" cy="233876"/>
          </a:xfrm>
        </p:grpSpPr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id="{9AC672B8-EED5-65D6-D510-03716B22DC14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0A722810-60DC-9CEC-2E7C-ECD0B9B7D662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D4DA7-1F77-A296-44B3-7CB5FC65DB2C}"/>
              </a:ext>
            </a:extLst>
          </p:cNvPr>
          <p:cNvSpPr txBox="1"/>
          <p:nvPr/>
        </p:nvSpPr>
        <p:spPr>
          <a:xfrm>
            <a:off x="7517956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+14.8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4151AD-A31C-19C1-910C-37583CB18F97}"/>
              </a:ext>
            </a:extLst>
          </p:cNvPr>
          <p:cNvGrpSpPr/>
          <p:nvPr/>
        </p:nvGrpSpPr>
        <p:grpSpPr>
          <a:xfrm>
            <a:off x="8850070" y="3982871"/>
            <a:ext cx="391215" cy="233876"/>
            <a:chOff x="7589147" y="3926040"/>
            <a:chExt cx="391215" cy="233876"/>
          </a:xfrm>
          <a:solidFill>
            <a:srgbClr val="767171"/>
          </a:solidFill>
        </p:grpSpPr>
        <p:sp>
          <p:nvSpPr>
            <p:cNvPr id="106" name="순서도: 대체 처리 105">
              <a:extLst>
                <a:ext uri="{FF2B5EF4-FFF2-40B4-BE49-F238E27FC236}">
                  <a16:creationId xmlns:a16="http://schemas.microsoft.com/office/drawing/2014/main" id="{94934195-EB8B-C93E-C2DE-ABA3841C9646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FE2EFCDC-1C9C-877C-B991-E9866D8FA9FA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2156709-DE9F-BF5A-0E20-E594E740875D}"/>
              </a:ext>
            </a:extLst>
          </p:cNvPr>
          <p:cNvSpPr txBox="1"/>
          <p:nvPr/>
        </p:nvSpPr>
        <p:spPr>
          <a:xfrm>
            <a:off x="8779915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-5.9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DE084EB-F094-9216-DEA5-7C7E95BC189E}"/>
              </a:ext>
            </a:extLst>
          </p:cNvPr>
          <p:cNvGrpSpPr/>
          <p:nvPr/>
        </p:nvGrpSpPr>
        <p:grpSpPr>
          <a:xfrm>
            <a:off x="9911610" y="4149796"/>
            <a:ext cx="391215" cy="233876"/>
            <a:chOff x="7589147" y="3926040"/>
            <a:chExt cx="391215" cy="233876"/>
          </a:xfrm>
          <a:solidFill>
            <a:schemeClr val="bg2">
              <a:lumMod val="50000"/>
            </a:schemeClr>
          </a:solidFill>
        </p:grpSpPr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id="{817DB2EB-AFFB-51D0-EAC3-EE8EB7833E8D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AE17BBB8-6EA1-69DE-8237-B82C52467023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265763E-1385-68EF-B0C9-087791AE6B42}"/>
              </a:ext>
            </a:extLst>
          </p:cNvPr>
          <p:cNvSpPr txBox="1"/>
          <p:nvPr/>
        </p:nvSpPr>
        <p:spPr>
          <a:xfrm>
            <a:off x="9841561" y="4112570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6307B5-751E-BA3F-6F1B-35D24A86DB92}"/>
              </a:ext>
            </a:extLst>
          </p:cNvPr>
          <p:cNvSpPr txBox="1"/>
          <p:nvPr/>
        </p:nvSpPr>
        <p:spPr>
          <a:xfrm>
            <a:off x="9554272" y="4779010"/>
            <a:ext cx="10942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나이들면서자연스럽게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C1926AFB-FE4A-8E90-7F04-343877486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743" flipH="1">
            <a:off x="7278312" y="4954749"/>
            <a:ext cx="369060" cy="17060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678D66E-AFCA-CD94-3546-DEE9A08F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8257">
            <a:off x="9385051" y="4954749"/>
            <a:ext cx="369060" cy="170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1DE9A0AC-60BA-CCBD-1D96-452877F1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34" y="3878437"/>
            <a:ext cx="3276190" cy="14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 및 성별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지속 의향 비율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특히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여성이 높은 수준을 유지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65811" y="3402480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 및 성별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지속 의향 비율 변화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C8B3F5-AC22-951F-ADE8-15FA32537553}"/>
              </a:ext>
            </a:extLst>
          </p:cNvPr>
          <p:cNvSpPr txBox="1"/>
          <p:nvPr/>
        </p:nvSpPr>
        <p:spPr>
          <a:xfrm>
            <a:off x="4267614" y="4424801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755140-E980-0602-67C4-5CFB46993816}"/>
              </a:ext>
            </a:extLst>
          </p:cNvPr>
          <p:cNvSpPr txBox="1"/>
          <p:nvPr/>
        </p:nvSpPr>
        <p:spPr>
          <a:xfrm>
            <a:off x="4850585" y="4361306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70.4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9EEB0-2164-C103-8B36-63A0033D415C}"/>
              </a:ext>
            </a:extLst>
          </p:cNvPr>
          <p:cNvSpPr txBox="1"/>
          <p:nvPr/>
        </p:nvSpPr>
        <p:spPr>
          <a:xfrm>
            <a:off x="4271847" y="500263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3876E-794D-0D49-B09F-44725D0C8113}"/>
              </a:ext>
            </a:extLst>
          </p:cNvPr>
          <p:cNvSpPr txBox="1"/>
          <p:nvPr/>
        </p:nvSpPr>
        <p:spPr>
          <a:xfrm>
            <a:off x="4871750" y="477331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BC6D30-0E02-C2BA-4B3F-23DFC0CB9F4C}"/>
              </a:ext>
            </a:extLst>
          </p:cNvPr>
          <p:cNvSpPr txBox="1"/>
          <p:nvPr/>
        </p:nvSpPr>
        <p:spPr>
          <a:xfrm>
            <a:off x="5602127" y="429406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3BB926-1325-F824-877C-8D32F5ED1C4C}"/>
              </a:ext>
            </a:extLst>
          </p:cNvPr>
          <p:cNvSpPr txBox="1"/>
          <p:nvPr/>
        </p:nvSpPr>
        <p:spPr>
          <a:xfrm>
            <a:off x="5239056" y="4361299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73FA01-C8A6-7B41-1463-B3FD38420576}"/>
              </a:ext>
            </a:extLst>
          </p:cNvPr>
          <p:cNvSpPr txBox="1"/>
          <p:nvPr/>
        </p:nvSpPr>
        <p:spPr>
          <a:xfrm>
            <a:off x="5255989" y="515218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49.9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F43E4E-5F4F-ABA2-61FA-EA9243DDC5C1}"/>
              </a:ext>
            </a:extLst>
          </p:cNvPr>
          <p:cNvSpPr txBox="1"/>
          <p:nvPr/>
        </p:nvSpPr>
        <p:spPr>
          <a:xfrm>
            <a:off x="5606360" y="5207728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47.0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D73144-9F4B-62A1-CB3C-DD7F63FF31A4}"/>
              </a:ext>
            </a:extLst>
          </p:cNvPr>
          <p:cNvSpPr txBox="1"/>
          <p:nvPr/>
        </p:nvSpPr>
        <p:spPr>
          <a:xfrm>
            <a:off x="6193197" y="5165987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47.3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E15171-9072-72C5-67F5-81009F6DCAC0}"/>
              </a:ext>
            </a:extLst>
          </p:cNvPr>
          <p:cNvSpPr txBox="1"/>
          <p:nvPr/>
        </p:nvSpPr>
        <p:spPr>
          <a:xfrm>
            <a:off x="6543568" y="5221531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C3BA26-441B-3EB1-EEC0-B4A7243BB93A}"/>
              </a:ext>
            </a:extLst>
          </p:cNvPr>
          <p:cNvSpPr txBox="1"/>
          <p:nvPr/>
        </p:nvSpPr>
        <p:spPr>
          <a:xfrm>
            <a:off x="7044525" y="533062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8E013D-DDF4-6512-0CA8-F7B13AB177CF}"/>
              </a:ext>
            </a:extLst>
          </p:cNvPr>
          <p:cNvSpPr txBox="1"/>
          <p:nvPr/>
        </p:nvSpPr>
        <p:spPr>
          <a:xfrm>
            <a:off x="7403616" y="494973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F040D8-C5C8-7915-B34A-1BE06BD3D3E9}"/>
              </a:ext>
            </a:extLst>
          </p:cNvPr>
          <p:cNvSpPr txBox="1"/>
          <p:nvPr/>
        </p:nvSpPr>
        <p:spPr>
          <a:xfrm>
            <a:off x="6563000" y="448572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D63049-4AEC-DE02-02D5-63707DE220E1}"/>
              </a:ext>
            </a:extLst>
          </p:cNvPr>
          <p:cNvSpPr txBox="1"/>
          <p:nvPr/>
        </p:nvSpPr>
        <p:spPr>
          <a:xfrm>
            <a:off x="6199929" y="4421723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E10B6-01A4-1BED-8D5F-705BDF4C9BC8}"/>
              </a:ext>
            </a:extLst>
          </p:cNvPr>
          <p:cNvSpPr txBox="1"/>
          <p:nvPr/>
        </p:nvSpPr>
        <p:spPr>
          <a:xfrm>
            <a:off x="7428333" y="4437314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66.8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5B8FD1-1796-3070-30B3-C61D93F2BAD8}"/>
              </a:ext>
            </a:extLst>
          </p:cNvPr>
          <p:cNvSpPr txBox="1"/>
          <p:nvPr/>
        </p:nvSpPr>
        <p:spPr>
          <a:xfrm>
            <a:off x="7052561" y="439447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68.6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F0DBD-EA2D-D291-76C7-7F9A1C51159F}"/>
              </a:ext>
            </a:extLst>
          </p:cNvPr>
          <p:cNvSpPr txBox="1"/>
          <p:nvPr/>
        </p:nvSpPr>
        <p:spPr>
          <a:xfrm>
            <a:off x="7515529" y="399239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6C0B2E-938C-C6F4-B2EB-ADD5F5098EE4}"/>
              </a:ext>
            </a:extLst>
          </p:cNvPr>
          <p:cNvSpPr txBox="1"/>
          <p:nvPr/>
        </p:nvSpPr>
        <p:spPr>
          <a:xfrm>
            <a:off x="421429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2AB2E-3BA3-01AA-311F-6BCBE4B3E0F8}"/>
              </a:ext>
            </a:extLst>
          </p:cNvPr>
          <p:cNvSpPr txBox="1"/>
          <p:nvPr/>
        </p:nvSpPr>
        <p:spPr>
          <a:xfrm>
            <a:off x="466442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124EE68-A410-341E-1EC6-D18C9F699F4C}"/>
              </a:ext>
            </a:extLst>
          </p:cNvPr>
          <p:cNvSpPr txBox="1"/>
          <p:nvPr/>
        </p:nvSpPr>
        <p:spPr>
          <a:xfrm>
            <a:off x="5157272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00E99-D63C-0E48-E2F3-54996E6A74E7}"/>
              </a:ext>
            </a:extLst>
          </p:cNvPr>
          <p:cNvSpPr txBox="1"/>
          <p:nvPr/>
        </p:nvSpPr>
        <p:spPr>
          <a:xfrm>
            <a:off x="559787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2D684B-B491-0038-E0F4-CB1DC1946FEB}"/>
              </a:ext>
            </a:extLst>
          </p:cNvPr>
          <p:cNvSpPr txBox="1"/>
          <p:nvPr/>
        </p:nvSpPr>
        <p:spPr>
          <a:xfrm>
            <a:off x="6086826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F0E1BF-9C9A-CAC8-A456-B869513DA0CF}"/>
              </a:ext>
            </a:extLst>
          </p:cNvPr>
          <p:cNvSpPr txBox="1"/>
          <p:nvPr/>
        </p:nvSpPr>
        <p:spPr>
          <a:xfrm>
            <a:off x="6527431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73187F-FA37-1B94-CBDD-12B5CD6F1D98}"/>
              </a:ext>
            </a:extLst>
          </p:cNvPr>
          <p:cNvSpPr txBox="1"/>
          <p:nvPr/>
        </p:nvSpPr>
        <p:spPr>
          <a:xfrm>
            <a:off x="7019644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71198A-83D6-A6F7-C70F-49C2747D520F}"/>
              </a:ext>
            </a:extLst>
          </p:cNvPr>
          <p:cNvSpPr txBox="1"/>
          <p:nvPr/>
        </p:nvSpPr>
        <p:spPr>
          <a:xfrm>
            <a:off x="7460249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99A67C0-56CE-EDB5-8445-0AFD5ADEA859}"/>
              </a:ext>
            </a:extLst>
          </p:cNvPr>
          <p:cNvCxnSpPr/>
          <p:nvPr/>
        </p:nvCxnSpPr>
        <p:spPr>
          <a:xfrm>
            <a:off x="431994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ADA4A1B-2AA8-ECBE-1934-62C2186454B1}"/>
              </a:ext>
            </a:extLst>
          </p:cNvPr>
          <p:cNvCxnSpPr/>
          <p:nvPr/>
        </p:nvCxnSpPr>
        <p:spPr>
          <a:xfrm>
            <a:off x="526609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D1D6814-517C-C1F7-1B3A-E3A6BC1542D5}"/>
              </a:ext>
            </a:extLst>
          </p:cNvPr>
          <p:cNvCxnSpPr/>
          <p:nvPr/>
        </p:nvCxnSpPr>
        <p:spPr>
          <a:xfrm>
            <a:off x="6197231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F005B51-6C1E-44FE-FC34-88AB57D55554}"/>
              </a:ext>
            </a:extLst>
          </p:cNvPr>
          <p:cNvCxnSpPr/>
          <p:nvPr/>
        </p:nvCxnSpPr>
        <p:spPr>
          <a:xfrm>
            <a:off x="7123846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443671A-9B9C-F472-E06A-5AA1C1547F0A}"/>
              </a:ext>
            </a:extLst>
          </p:cNvPr>
          <p:cNvSpPr txBox="1"/>
          <p:nvPr/>
        </p:nvSpPr>
        <p:spPr>
          <a:xfrm>
            <a:off x="4433806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99EF35-3A4D-0122-3861-A3E983C9FCD4}"/>
              </a:ext>
            </a:extLst>
          </p:cNvPr>
          <p:cNvSpPr txBox="1"/>
          <p:nvPr/>
        </p:nvSpPr>
        <p:spPr>
          <a:xfrm>
            <a:off x="5377575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C13269-96DD-DBF4-6092-B5E38AAE97FC}"/>
              </a:ext>
            </a:extLst>
          </p:cNvPr>
          <p:cNvSpPr txBox="1"/>
          <p:nvPr/>
        </p:nvSpPr>
        <p:spPr>
          <a:xfrm>
            <a:off x="6326633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EE4A9F-DC32-A2B5-BDBD-E651DB97EBAE}"/>
              </a:ext>
            </a:extLst>
          </p:cNvPr>
          <p:cNvSpPr txBox="1"/>
          <p:nvPr/>
        </p:nvSpPr>
        <p:spPr>
          <a:xfrm>
            <a:off x="7237712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DF9C04-A4E0-A3F7-F171-E48DA9D9DEBB}"/>
              </a:ext>
            </a:extLst>
          </p:cNvPr>
          <p:cNvSpPr txBox="1"/>
          <p:nvPr/>
        </p:nvSpPr>
        <p:spPr>
          <a:xfrm>
            <a:off x="4177258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169)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B4AD36-6394-EFB5-B1BC-9DD1352CFE82}"/>
              </a:ext>
            </a:extLst>
          </p:cNvPr>
          <p:cNvSpPr txBox="1"/>
          <p:nvPr/>
        </p:nvSpPr>
        <p:spPr>
          <a:xfrm>
            <a:off x="4672853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232,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198)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1F6F64-472E-18A4-6AB4-964F6DF7828D}"/>
              </a:ext>
            </a:extLst>
          </p:cNvPr>
          <p:cNvSpPr txBox="1"/>
          <p:nvPr/>
        </p:nvSpPr>
        <p:spPr>
          <a:xfrm>
            <a:off x="5116017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373,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B28E21-862B-0288-0151-931A8D973B62}"/>
              </a:ext>
            </a:extLst>
          </p:cNvPr>
          <p:cNvSpPr txBox="1"/>
          <p:nvPr/>
        </p:nvSpPr>
        <p:spPr>
          <a:xfrm>
            <a:off x="5611612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384,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C368FE-344C-EA3B-41BC-A53A7405C208}"/>
              </a:ext>
            </a:extLst>
          </p:cNvPr>
          <p:cNvSpPr txBox="1"/>
          <p:nvPr/>
        </p:nvSpPr>
        <p:spPr>
          <a:xfrm>
            <a:off x="608027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311,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191)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F426FF-8C7E-986F-841D-D8D441D218F3}"/>
              </a:ext>
            </a:extLst>
          </p:cNvPr>
          <p:cNvSpPr txBox="1"/>
          <p:nvPr/>
        </p:nvSpPr>
        <p:spPr>
          <a:xfrm>
            <a:off x="657586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175)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4359D3-F859-7837-0B5A-64088C2227B3}"/>
              </a:ext>
            </a:extLst>
          </p:cNvPr>
          <p:cNvSpPr txBox="1"/>
          <p:nvPr/>
        </p:nvSpPr>
        <p:spPr>
          <a:xfrm>
            <a:off x="699285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223)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26218A-26FD-B5C4-B1CB-15826A6CF637}"/>
              </a:ext>
            </a:extLst>
          </p:cNvPr>
          <p:cNvSpPr txBox="1"/>
          <p:nvPr/>
        </p:nvSpPr>
        <p:spPr>
          <a:xfrm>
            <a:off x="748845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F7B-C687-7DF4-EEF5-57784F20758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D8A0-9536-7725-0462-57E96302E80E}"/>
              </a:ext>
            </a:extLst>
          </p:cNvPr>
          <p:cNvSpPr txBox="1"/>
          <p:nvPr/>
        </p:nvSpPr>
        <p:spPr>
          <a:xfrm>
            <a:off x="7515529" y="379814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1045">
            <a:extLst>
              <a:ext uri="{FF2B5EF4-FFF2-40B4-BE49-F238E27FC236}">
                <a16:creationId xmlns:a16="http://schemas.microsoft.com/office/drawing/2014/main" id="{EC3491FD-9B24-3D6B-7E49-DAE9D44A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4" y="4245946"/>
            <a:ext cx="6980952" cy="13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현재 거주 주택 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 높아질수록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 규모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아파트 거주 비율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이상은 미래를 대비하여 중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 주택 선호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35622" y="3402480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거주 주택 유형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330A1F-F3BF-8A1C-B9F9-F40B4549C6BB}"/>
              </a:ext>
            </a:extLst>
          </p:cNvPr>
          <p:cNvSpPr txBox="1"/>
          <p:nvPr/>
        </p:nvSpPr>
        <p:spPr>
          <a:xfrm>
            <a:off x="2601486" y="436780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0D288-B134-440C-C1EE-B51716F5FECF}"/>
              </a:ext>
            </a:extLst>
          </p:cNvPr>
          <p:cNvSpPr txBox="1"/>
          <p:nvPr/>
        </p:nvSpPr>
        <p:spPr>
          <a:xfrm>
            <a:off x="2601486" y="489558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39.6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530D0-6BD2-2AD3-70BD-7F8F37FA6C40}"/>
              </a:ext>
            </a:extLst>
          </p:cNvPr>
          <p:cNvSpPr txBox="1"/>
          <p:nvPr/>
        </p:nvSpPr>
        <p:spPr>
          <a:xfrm>
            <a:off x="26014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6DBD5-D2A0-08F7-AAF9-9C35B2462508}"/>
              </a:ext>
            </a:extLst>
          </p:cNvPr>
          <p:cNvSpPr txBox="1"/>
          <p:nvPr/>
        </p:nvSpPr>
        <p:spPr>
          <a:xfrm>
            <a:off x="34015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2557A-3F50-2A9A-945D-559FD194DB82}"/>
              </a:ext>
            </a:extLst>
          </p:cNvPr>
          <p:cNvSpPr txBox="1"/>
          <p:nvPr/>
        </p:nvSpPr>
        <p:spPr>
          <a:xfrm>
            <a:off x="3403174" y="492099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35.3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F2CB4-0C93-D323-7A0F-5773A5C0EFD9}"/>
              </a:ext>
            </a:extLst>
          </p:cNvPr>
          <p:cNvSpPr txBox="1"/>
          <p:nvPr/>
        </p:nvSpPr>
        <p:spPr>
          <a:xfrm>
            <a:off x="3403174" y="440331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36.2</a:t>
            </a:r>
            <a:endParaRPr lang="ko-KR" altLang="en-US" sz="10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E8F54-AC11-3B1E-F8D7-3DC3E3B36E45}"/>
              </a:ext>
            </a:extLst>
          </p:cNvPr>
          <p:cNvSpPr txBox="1"/>
          <p:nvPr/>
        </p:nvSpPr>
        <p:spPr>
          <a:xfrm>
            <a:off x="4031823" y="525314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C81122-09C0-CEA6-4CE0-4F1169A74F8F}"/>
              </a:ext>
            </a:extLst>
          </p:cNvPr>
          <p:cNvSpPr txBox="1"/>
          <p:nvPr/>
        </p:nvSpPr>
        <p:spPr>
          <a:xfrm>
            <a:off x="4031823" y="468899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413DCE-05CA-4C3B-4602-B44FA2E807E7}"/>
              </a:ext>
            </a:extLst>
          </p:cNvPr>
          <p:cNvSpPr txBox="1"/>
          <p:nvPr/>
        </p:nvSpPr>
        <p:spPr>
          <a:xfrm>
            <a:off x="4031823" y="424152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4A92D-42F3-BF05-3C04-513AA196D0C4}"/>
              </a:ext>
            </a:extLst>
          </p:cNvPr>
          <p:cNvSpPr txBox="1"/>
          <p:nvPr/>
        </p:nvSpPr>
        <p:spPr>
          <a:xfrm>
            <a:off x="4830335" y="42923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5B8FD-20AE-D0EA-7287-9D1DFE9549D7}"/>
              </a:ext>
            </a:extLst>
          </p:cNvPr>
          <p:cNvSpPr txBox="1"/>
          <p:nvPr/>
        </p:nvSpPr>
        <p:spPr>
          <a:xfrm>
            <a:off x="4830335" y="478313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3F395-7C68-F0FF-DAD1-9BB688B89176}"/>
              </a:ext>
            </a:extLst>
          </p:cNvPr>
          <p:cNvSpPr txBox="1"/>
          <p:nvPr/>
        </p:nvSpPr>
        <p:spPr>
          <a:xfrm>
            <a:off x="4830335" y="5285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F6FFCD-5371-76FC-CFC2-A202DB487C66}"/>
              </a:ext>
            </a:extLst>
          </p:cNvPr>
          <p:cNvSpPr txBox="1"/>
          <p:nvPr/>
        </p:nvSpPr>
        <p:spPr>
          <a:xfrm>
            <a:off x="5459130" y="53283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B8339-B7E8-4EFE-DCF8-C63909D5CE4F}"/>
              </a:ext>
            </a:extLst>
          </p:cNvPr>
          <p:cNvSpPr txBox="1"/>
          <p:nvPr/>
        </p:nvSpPr>
        <p:spPr>
          <a:xfrm>
            <a:off x="5458336" y="48990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5715A-732C-D8A1-91E6-BA8CE4AFDE8E}"/>
              </a:ext>
            </a:extLst>
          </p:cNvPr>
          <p:cNvSpPr txBox="1"/>
          <p:nvPr/>
        </p:nvSpPr>
        <p:spPr>
          <a:xfrm>
            <a:off x="5458336" y="436358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B091C-F371-CBD7-99E2-CDBEEB97B4B9}"/>
              </a:ext>
            </a:extLst>
          </p:cNvPr>
          <p:cNvSpPr txBox="1"/>
          <p:nvPr/>
        </p:nvSpPr>
        <p:spPr>
          <a:xfrm>
            <a:off x="6257496" y="4371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C71334-D008-A069-C703-0D369415C894}"/>
              </a:ext>
            </a:extLst>
          </p:cNvPr>
          <p:cNvSpPr txBox="1"/>
          <p:nvPr/>
        </p:nvSpPr>
        <p:spPr>
          <a:xfrm>
            <a:off x="6257496" y="48937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B79F3B-C46E-E053-D040-44F0DBDD20F8}"/>
              </a:ext>
            </a:extLst>
          </p:cNvPr>
          <p:cNvSpPr txBox="1"/>
          <p:nvPr/>
        </p:nvSpPr>
        <p:spPr>
          <a:xfrm>
            <a:off x="6257496" y="530933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0942B-4B8B-F018-E109-A088B04B7B71}"/>
              </a:ext>
            </a:extLst>
          </p:cNvPr>
          <p:cNvSpPr txBox="1"/>
          <p:nvPr/>
        </p:nvSpPr>
        <p:spPr>
          <a:xfrm>
            <a:off x="6886291" y="53664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41DA3B-2E81-226F-E1C1-63C360B83CFE}"/>
              </a:ext>
            </a:extLst>
          </p:cNvPr>
          <p:cNvSpPr txBox="1"/>
          <p:nvPr/>
        </p:nvSpPr>
        <p:spPr>
          <a:xfrm>
            <a:off x="6886291" y="5002530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40B05A-EBD5-57B9-C51A-F24CE37C34A4}"/>
              </a:ext>
            </a:extLst>
          </p:cNvPr>
          <p:cNvSpPr txBox="1"/>
          <p:nvPr/>
        </p:nvSpPr>
        <p:spPr>
          <a:xfrm>
            <a:off x="6886291" y="442777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81AD38-10D8-9B91-E217-C90111ADB3CE}"/>
              </a:ext>
            </a:extLst>
          </p:cNvPr>
          <p:cNvSpPr txBox="1"/>
          <p:nvPr/>
        </p:nvSpPr>
        <p:spPr>
          <a:xfrm>
            <a:off x="7687185" y="449286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5E80C5-E99D-3873-5FFB-D84854BA2A7B}"/>
              </a:ext>
            </a:extLst>
          </p:cNvPr>
          <p:cNvSpPr txBox="1"/>
          <p:nvPr/>
        </p:nvSpPr>
        <p:spPr>
          <a:xfrm>
            <a:off x="7687185" y="506470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5304A8-A514-9EFD-851F-DD075A2D510B}"/>
              </a:ext>
            </a:extLst>
          </p:cNvPr>
          <p:cNvSpPr txBox="1"/>
          <p:nvPr/>
        </p:nvSpPr>
        <p:spPr>
          <a:xfrm>
            <a:off x="7687185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2ED308-AB09-0A46-0FD6-6A9BABACA0F2}"/>
              </a:ext>
            </a:extLst>
          </p:cNvPr>
          <p:cNvSpPr txBox="1"/>
          <p:nvPr/>
        </p:nvSpPr>
        <p:spPr>
          <a:xfrm>
            <a:off x="8318838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6D4A4-7BEA-6327-7C5B-A3FC86F8C746}"/>
              </a:ext>
            </a:extLst>
          </p:cNvPr>
          <p:cNvSpPr txBox="1"/>
          <p:nvPr/>
        </p:nvSpPr>
        <p:spPr>
          <a:xfrm>
            <a:off x="8318838" y="503930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A6F1F-B029-729C-7D7C-B65103917236}"/>
              </a:ext>
            </a:extLst>
          </p:cNvPr>
          <p:cNvSpPr txBox="1"/>
          <p:nvPr/>
        </p:nvSpPr>
        <p:spPr>
          <a:xfrm>
            <a:off x="8318838" y="444902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F88784-0172-03C2-B194-BF0BB81FAF46}"/>
              </a:ext>
            </a:extLst>
          </p:cNvPr>
          <p:cNvSpPr txBox="1"/>
          <p:nvPr/>
        </p:nvSpPr>
        <p:spPr>
          <a:xfrm>
            <a:off x="9116728" y="449030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FFC36C-78CF-9C80-B4C0-08F753E93F3F}"/>
              </a:ext>
            </a:extLst>
          </p:cNvPr>
          <p:cNvSpPr txBox="1"/>
          <p:nvPr/>
        </p:nvSpPr>
        <p:spPr>
          <a:xfrm>
            <a:off x="9116728" y="506787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919060-9B14-C32A-FD45-289E07309AA1}"/>
              </a:ext>
            </a:extLst>
          </p:cNvPr>
          <p:cNvSpPr txBox="1"/>
          <p:nvPr/>
        </p:nvSpPr>
        <p:spPr>
          <a:xfrm>
            <a:off x="9116728" y="5366486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53BC74-FACC-A464-0DD7-1DF3098848F7}"/>
              </a:ext>
            </a:extLst>
          </p:cNvPr>
          <p:cNvCxnSpPr>
            <a:cxnSpLocks/>
          </p:cNvCxnSpPr>
          <p:nvPr/>
        </p:nvCxnSpPr>
        <p:spPr>
          <a:xfrm>
            <a:off x="8318838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134EB8-FB18-49CC-3F0C-86C81A1CF37E}"/>
              </a:ext>
            </a:extLst>
          </p:cNvPr>
          <p:cNvSpPr txBox="1"/>
          <p:nvPr/>
        </p:nvSpPr>
        <p:spPr>
          <a:xfrm>
            <a:off x="8656878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546BEB4-183E-1ADB-CF0E-F7F8A26FA989}"/>
              </a:ext>
            </a:extLst>
          </p:cNvPr>
          <p:cNvCxnSpPr>
            <a:cxnSpLocks/>
          </p:cNvCxnSpPr>
          <p:nvPr/>
        </p:nvCxnSpPr>
        <p:spPr>
          <a:xfrm>
            <a:off x="6886291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0C6327B-4D63-7079-85E0-F2B19E43C4C8}"/>
              </a:ext>
            </a:extLst>
          </p:cNvPr>
          <p:cNvSpPr txBox="1"/>
          <p:nvPr/>
        </p:nvSpPr>
        <p:spPr>
          <a:xfrm>
            <a:off x="7224331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01F9F7-09D7-8BEC-6B76-829D3497B189}"/>
              </a:ext>
            </a:extLst>
          </p:cNvPr>
          <p:cNvCxnSpPr>
            <a:cxnSpLocks/>
          </p:cNvCxnSpPr>
          <p:nvPr/>
        </p:nvCxnSpPr>
        <p:spPr>
          <a:xfrm>
            <a:off x="5453744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42E365-08B2-BB73-C036-E01728205BC5}"/>
              </a:ext>
            </a:extLst>
          </p:cNvPr>
          <p:cNvSpPr txBox="1"/>
          <p:nvPr/>
        </p:nvSpPr>
        <p:spPr>
          <a:xfrm>
            <a:off x="5791784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F9A05D0-88B0-371D-1839-7BBECA131447}"/>
              </a:ext>
            </a:extLst>
          </p:cNvPr>
          <p:cNvCxnSpPr>
            <a:cxnSpLocks/>
          </p:cNvCxnSpPr>
          <p:nvPr/>
        </p:nvCxnSpPr>
        <p:spPr>
          <a:xfrm>
            <a:off x="4021197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30FB031-5ABF-F05A-8A3E-D1E216A4A659}"/>
              </a:ext>
            </a:extLst>
          </p:cNvPr>
          <p:cNvSpPr txBox="1"/>
          <p:nvPr/>
        </p:nvSpPr>
        <p:spPr>
          <a:xfrm>
            <a:off x="4359237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3CB73F-CC4C-1D4B-15F2-BC3130DD8219}"/>
              </a:ext>
            </a:extLst>
          </p:cNvPr>
          <p:cNvCxnSpPr>
            <a:cxnSpLocks/>
          </p:cNvCxnSpPr>
          <p:nvPr/>
        </p:nvCxnSpPr>
        <p:spPr>
          <a:xfrm>
            <a:off x="2588650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568C01D-28A1-46C8-2EEE-9FB5750576E3}"/>
              </a:ext>
            </a:extLst>
          </p:cNvPr>
          <p:cNvSpPr txBox="1"/>
          <p:nvPr/>
        </p:nvSpPr>
        <p:spPr>
          <a:xfrm>
            <a:off x="2926690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E8FED3-F5EE-22F7-FA9C-A62B73D3A90C}"/>
              </a:ext>
            </a:extLst>
          </p:cNvPr>
          <p:cNvSpPr txBox="1"/>
          <p:nvPr/>
        </p:nvSpPr>
        <p:spPr>
          <a:xfrm>
            <a:off x="2600692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253B77-88A7-EEA3-D488-26494CDD7196}"/>
              </a:ext>
            </a:extLst>
          </p:cNvPr>
          <p:cNvSpPr txBox="1"/>
          <p:nvPr/>
        </p:nvSpPr>
        <p:spPr>
          <a:xfrm>
            <a:off x="3398582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813D2D-5628-63B1-0065-919CF3C59780}"/>
              </a:ext>
            </a:extLst>
          </p:cNvPr>
          <p:cNvSpPr txBox="1"/>
          <p:nvPr/>
        </p:nvSpPr>
        <p:spPr>
          <a:xfrm>
            <a:off x="4029309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CA419-C1BB-DBE8-74C9-1D4E465F81B9}"/>
              </a:ext>
            </a:extLst>
          </p:cNvPr>
          <p:cNvSpPr txBox="1"/>
          <p:nvPr/>
        </p:nvSpPr>
        <p:spPr>
          <a:xfrm>
            <a:off x="4827199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B1209A-4644-87B5-FCCD-2BFFACF85F26}"/>
              </a:ext>
            </a:extLst>
          </p:cNvPr>
          <p:cNvSpPr txBox="1"/>
          <p:nvPr/>
        </p:nvSpPr>
        <p:spPr>
          <a:xfrm>
            <a:off x="545854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920BCA-D025-8DF2-A03E-821856141408}"/>
              </a:ext>
            </a:extLst>
          </p:cNvPr>
          <p:cNvSpPr txBox="1"/>
          <p:nvPr/>
        </p:nvSpPr>
        <p:spPr>
          <a:xfrm>
            <a:off x="625643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A7AC4-21B1-BAC0-3BCD-922478920784}"/>
              </a:ext>
            </a:extLst>
          </p:cNvPr>
          <p:cNvSpPr txBox="1"/>
          <p:nvPr/>
        </p:nvSpPr>
        <p:spPr>
          <a:xfrm>
            <a:off x="688929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E12D87-FC9C-C999-CBB6-4592FA3B7F0D}"/>
              </a:ext>
            </a:extLst>
          </p:cNvPr>
          <p:cNvSpPr txBox="1"/>
          <p:nvPr/>
        </p:nvSpPr>
        <p:spPr>
          <a:xfrm>
            <a:off x="768718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BEAD25-118F-A5A7-83CC-B72289610F35}"/>
              </a:ext>
            </a:extLst>
          </p:cNvPr>
          <p:cNvSpPr txBox="1"/>
          <p:nvPr/>
        </p:nvSpPr>
        <p:spPr>
          <a:xfrm>
            <a:off x="8316324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F0522-CD31-BDA0-23BE-FCFC96835931}"/>
              </a:ext>
            </a:extLst>
          </p:cNvPr>
          <p:cNvSpPr txBox="1"/>
          <p:nvPr/>
        </p:nvSpPr>
        <p:spPr>
          <a:xfrm>
            <a:off x="9114214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8AA7689-6FF7-AA85-9D3F-BDAB9D9350D3}"/>
              </a:ext>
            </a:extLst>
          </p:cNvPr>
          <p:cNvGrpSpPr/>
          <p:nvPr/>
        </p:nvGrpSpPr>
        <p:grpSpPr>
          <a:xfrm>
            <a:off x="2961295" y="4438928"/>
            <a:ext cx="550040" cy="189440"/>
            <a:chOff x="1112072" y="4146801"/>
            <a:chExt cx="550040" cy="189440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id="{C2B08544-BAA5-9C79-79AB-FFEDD4E428A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01217CC5-CF41-64D9-9157-D0D358347982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3DA3430-7FFC-50E0-81AE-46FB2362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736A49-5032-0E07-D79F-D82A313233BD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830DC44-3379-94B8-2BB1-27D774AC71C9}"/>
              </a:ext>
            </a:extLst>
          </p:cNvPr>
          <p:cNvSpPr txBox="1"/>
          <p:nvPr/>
        </p:nvSpPr>
        <p:spPr>
          <a:xfrm>
            <a:off x="2971464" y="441152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+3.2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3EA617-DFEA-00D4-A8D6-EA3C17D8C0CD}"/>
              </a:ext>
            </a:extLst>
          </p:cNvPr>
          <p:cNvGrpSpPr/>
          <p:nvPr/>
        </p:nvGrpSpPr>
        <p:grpSpPr>
          <a:xfrm>
            <a:off x="4391156" y="4219234"/>
            <a:ext cx="550040" cy="189440"/>
            <a:chOff x="1112072" y="4146801"/>
            <a:chExt cx="550040" cy="189440"/>
          </a:xfrm>
        </p:grpSpPr>
        <p:sp>
          <p:nvSpPr>
            <p:cNvPr id="153" name="순서도: 대체 처리 152">
              <a:extLst>
                <a:ext uri="{FF2B5EF4-FFF2-40B4-BE49-F238E27FC236}">
                  <a16:creationId xmlns:a16="http://schemas.microsoft.com/office/drawing/2014/main" id="{39235CD3-EF71-4FBC-37D3-8239246A438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14694474-A685-B858-32BF-9A94CD6EEBB4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F74DD40-8550-310A-A35E-DF44BCB05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557A988-B67C-3D6A-3C2E-CA0881F64E6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E3601F1-8FDD-9E1D-F1FA-593FD4819114}"/>
              </a:ext>
            </a:extLst>
          </p:cNvPr>
          <p:cNvSpPr txBox="1"/>
          <p:nvPr/>
        </p:nvSpPr>
        <p:spPr>
          <a:xfrm>
            <a:off x="4397701" y="419429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+7.5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8C05A42-0F92-396D-313A-4317330484A8}"/>
              </a:ext>
            </a:extLst>
          </p:cNvPr>
          <p:cNvGrpSpPr/>
          <p:nvPr/>
        </p:nvGrpSpPr>
        <p:grpSpPr>
          <a:xfrm>
            <a:off x="5821686" y="4268651"/>
            <a:ext cx="550040" cy="189440"/>
            <a:chOff x="1112072" y="4146801"/>
            <a:chExt cx="550040" cy="189440"/>
          </a:xfrm>
        </p:grpSpPr>
        <p:sp>
          <p:nvSpPr>
            <p:cNvPr id="165" name="순서도: 대체 처리 164">
              <a:extLst>
                <a:ext uri="{FF2B5EF4-FFF2-40B4-BE49-F238E27FC236}">
                  <a16:creationId xmlns:a16="http://schemas.microsoft.com/office/drawing/2014/main" id="{921E08CE-784E-CAC6-CF14-A96FE2562C64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8CB07AC1-5B7B-AE29-8576-F90E1E3E4175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78A749A-217C-FFF7-6145-81B5225E9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D4340E-5866-40DC-E391-68BE2C3F6E3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6455CFC-C537-B976-A66F-294F13BCA093}"/>
              </a:ext>
            </a:extLst>
          </p:cNvPr>
          <p:cNvSpPr txBox="1"/>
          <p:nvPr/>
        </p:nvSpPr>
        <p:spPr>
          <a:xfrm>
            <a:off x="5829114" y="42404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A4FFFB0-5BB6-E48B-A603-0322E0D9813F}"/>
              </a:ext>
            </a:extLst>
          </p:cNvPr>
          <p:cNvGrpSpPr/>
          <p:nvPr/>
        </p:nvGrpSpPr>
        <p:grpSpPr>
          <a:xfrm>
            <a:off x="7248218" y="4269180"/>
            <a:ext cx="550040" cy="189440"/>
            <a:chOff x="1112072" y="4146801"/>
            <a:chExt cx="550040" cy="189440"/>
          </a:xfrm>
        </p:grpSpPr>
        <p:sp>
          <p:nvSpPr>
            <p:cNvPr id="171" name="순서도: 대체 처리 170">
              <a:extLst>
                <a:ext uri="{FF2B5EF4-FFF2-40B4-BE49-F238E27FC236}">
                  <a16:creationId xmlns:a16="http://schemas.microsoft.com/office/drawing/2014/main" id="{36E954A2-72EC-7AB9-D876-81D3E5092A90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2F1487CF-26B0-4405-DCF7-4B6B348F93D9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251EE3E-FCE4-3672-2B77-54968AABB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CC0FF9E9-539D-1979-91A8-36075D9267DB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8C8F815-D24E-E219-CE3E-90340BB7825A}"/>
              </a:ext>
            </a:extLst>
          </p:cNvPr>
          <p:cNvSpPr txBox="1"/>
          <p:nvPr/>
        </p:nvSpPr>
        <p:spPr>
          <a:xfrm>
            <a:off x="7255394" y="424066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+6.5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5728F5-286A-6352-5688-9AA92AD7998B}"/>
              </a:ext>
            </a:extLst>
          </p:cNvPr>
          <p:cNvGrpSpPr/>
          <p:nvPr/>
        </p:nvGrpSpPr>
        <p:grpSpPr>
          <a:xfrm>
            <a:off x="8675471" y="4290381"/>
            <a:ext cx="550040" cy="189440"/>
            <a:chOff x="1112072" y="4146801"/>
            <a:chExt cx="550040" cy="189440"/>
          </a:xfrm>
        </p:grpSpPr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B5F69EB-6784-D2F3-2705-6E340786E313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이등변 삼각형 177">
              <a:extLst>
                <a:ext uri="{FF2B5EF4-FFF2-40B4-BE49-F238E27FC236}">
                  <a16:creationId xmlns:a16="http://schemas.microsoft.com/office/drawing/2014/main" id="{C5F1C782-0746-5B11-73C6-1DE0DE4246F6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620BB4A2-51BB-E5D7-9ECE-D2FB081F9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DA4495F-352D-35E7-5019-0AD4A1093835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A854AA3-348B-88A7-7822-E54566C52276}"/>
              </a:ext>
            </a:extLst>
          </p:cNvPr>
          <p:cNvSpPr txBox="1"/>
          <p:nvPr/>
        </p:nvSpPr>
        <p:spPr>
          <a:xfrm>
            <a:off x="8682077" y="42645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+1.6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D42E34E-FF96-C72C-DA15-E028D84795D0}"/>
              </a:ext>
            </a:extLst>
          </p:cNvPr>
          <p:cNvGrpSpPr/>
          <p:nvPr/>
        </p:nvGrpSpPr>
        <p:grpSpPr>
          <a:xfrm>
            <a:off x="2964024" y="4944177"/>
            <a:ext cx="550040" cy="189440"/>
            <a:chOff x="1112072" y="4146801"/>
            <a:chExt cx="550040" cy="1894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순서도: 대체 처리 182">
              <a:extLst>
                <a:ext uri="{FF2B5EF4-FFF2-40B4-BE49-F238E27FC236}">
                  <a16:creationId xmlns:a16="http://schemas.microsoft.com/office/drawing/2014/main" id="{B5F032E7-7253-5012-1473-845123B98697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이등변 삼각형 183">
              <a:extLst>
                <a:ext uri="{FF2B5EF4-FFF2-40B4-BE49-F238E27FC236}">
                  <a16:creationId xmlns:a16="http://schemas.microsoft.com/office/drawing/2014/main" id="{13EB9609-74EA-0ED7-FB5B-877E2123356E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A97560-A71A-DEFA-721B-E4A74A73C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FB25DF-D602-A7EA-CA68-E5983528D4C6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2FDAC3E-D881-34B2-8F0F-C6D35D6E2AD5}"/>
              </a:ext>
            </a:extLst>
          </p:cNvPr>
          <p:cNvSpPr txBox="1"/>
          <p:nvPr/>
        </p:nvSpPr>
        <p:spPr>
          <a:xfrm>
            <a:off x="2971464" y="4912613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-4.3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FD8988E-1B21-B69B-060D-CB8527126449}"/>
              </a:ext>
            </a:extLst>
          </p:cNvPr>
          <p:cNvSpPr txBox="1"/>
          <p:nvPr/>
        </p:nvSpPr>
        <p:spPr>
          <a:xfrm>
            <a:off x="2588650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C457E45-86C9-646F-33AE-0CEC32F776DC}"/>
              </a:ext>
            </a:extLst>
          </p:cNvPr>
          <p:cNvSpPr txBox="1"/>
          <p:nvPr/>
        </p:nvSpPr>
        <p:spPr>
          <a:xfrm>
            <a:off x="3392789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7ED05FE-10B5-C603-45A8-A91EEA199CFF}"/>
              </a:ext>
            </a:extLst>
          </p:cNvPr>
          <p:cNvSpPr txBox="1"/>
          <p:nvPr/>
        </p:nvSpPr>
        <p:spPr>
          <a:xfrm>
            <a:off x="40356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E71E7B0-7C4C-7ED0-C8D8-A6CD4D741AEE}"/>
              </a:ext>
            </a:extLst>
          </p:cNvPr>
          <p:cNvSpPr txBox="1"/>
          <p:nvPr/>
        </p:nvSpPr>
        <p:spPr>
          <a:xfrm>
            <a:off x="4838854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C144D7A-6922-293C-A34A-6ACF0DF4A586}"/>
              </a:ext>
            </a:extLst>
          </p:cNvPr>
          <p:cNvSpPr txBox="1"/>
          <p:nvPr/>
        </p:nvSpPr>
        <p:spPr>
          <a:xfrm>
            <a:off x="54670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(606)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871FB9B-B26F-4BDA-64BB-3041672AA95C}"/>
              </a:ext>
            </a:extLst>
          </p:cNvPr>
          <p:cNvSpPr txBox="1"/>
          <p:nvPr/>
        </p:nvSpPr>
        <p:spPr>
          <a:xfrm>
            <a:off x="6267317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D46FB32-A1AC-A3DF-4834-53E793AC0067}"/>
              </a:ext>
            </a:extLst>
          </p:cNvPr>
          <p:cNvSpPr txBox="1"/>
          <p:nvPr/>
        </p:nvSpPr>
        <p:spPr>
          <a:xfrm>
            <a:off x="689534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0F90A50-1092-DCA2-EFD7-5CC44284B8B0}"/>
              </a:ext>
            </a:extLst>
          </p:cNvPr>
          <p:cNvSpPr txBox="1"/>
          <p:nvPr/>
        </p:nvSpPr>
        <p:spPr>
          <a:xfrm>
            <a:off x="769830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AF06CCF-F716-6AEB-B7FF-B9FF3304E5A8}"/>
              </a:ext>
            </a:extLst>
          </p:cNvPr>
          <p:cNvSpPr txBox="1"/>
          <p:nvPr/>
        </p:nvSpPr>
        <p:spPr>
          <a:xfrm>
            <a:off x="8327440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1FB31D3-8821-DC6A-643A-C7B9D0861FEC}"/>
              </a:ext>
            </a:extLst>
          </p:cNvPr>
          <p:cNvSpPr txBox="1"/>
          <p:nvPr/>
        </p:nvSpPr>
        <p:spPr>
          <a:xfrm>
            <a:off x="912706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746FF2BC-7E4E-7FA5-D7B3-8CAF03F58E2C}"/>
              </a:ext>
            </a:extLst>
          </p:cNvPr>
          <p:cNvGrpSpPr/>
          <p:nvPr/>
        </p:nvGrpSpPr>
        <p:grpSpPr>
          <a:xfrm>
            <a:off x="6586693" y="3605145"/>
            <a:ext cx="668701" cy="261610"/>
            <a:chOff x="6629831" y="3605145"/>
            <a:chExt cx="668701" cy="261610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367D8F8-5618-92AB-D644-202059BB503A}"/>
                </a:ext>
              </a:extLst>
            </p:cNvPr>
            <p:cNvSpPr txBox="1"/>
            <p:nvPr/>
          </p:nvSpPr>
          <p:spPr>
            <a:xfrm>
              <a:off x="6686570" y="3605145"/>
              <a:ext cx="61196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E02A8592-5F94-6FF9-A645-BD79AF18FB72}"/>
                </a:ext>
              </a:extLst>
            </p:cNvPr>
            <p:cNvSpPr/>
            <p:nvPr/>
          </p:nvSpPr>
          <p:spPr>
            <a:xfrm>
              <a:off x="6629831" y="3679863"/>
              <a:ext cx="113475" cy="113475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84B0F54-C41D-C17B-E75F-16FF4898E63A}"/>
              </a:ext>
            </a:extLst>
          </p:cNvPr>
          <p:cNvGrpSpPr/>
          <p:nvPr/>
        </p:nvGrpSpPr>
        <p:grpSpPr>
          <a:xfrm>
            <a:off x="7312866" y="3605260"/>
            <a:ext cx="1619771" cy="261610"/>
            <a:chOff x="7318730" y="3605260"/>
            <a:chExt cx="1619771" cy="261610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D54A38F-F3FD-8A75-07E5-30C44E75EA53}"/>
                </a:ext>
              </a:extLst>
            </p:cNvPr>
            <p:cNvSpPr txBox="1"/>
            <p:nvPr/>
          </p:nvSpPr>
          <p:spPr>
            <a:xfrm>
              <a:off x="7379326" y="3605260"/>
              <a:ext cx="155917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연립 및 다세대 주택</a:t>
              </a: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40A77FF0-4A08-D80A-A7EC-78B367934D25}"/>
                </a:ext>
              </a:extLst>
            </p:cNvPr>
            <p:cNvSpPr/>
            <p:nvPr/>
          </p:nvSpPr>
          <p:spPr>
            <a:xfrm>
              <a:off x="7318730" y="3679863"/>
              <a:ext cx="113475" cy="113475"/>
            </a:xfrm>
            <a:prstGeom prst="rect">
              <a:avLst/>
            </a:prstGeom>
            <a:solidFill>
              <a:srgbClr val="94D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CCD3DDA6-5B14-E8D6-F7F6-C0EF4F82C808}"/>
              </a:ext>
            </a:extLst>
          </p:cNvPr>
          <p:cNvGrpSpPr/>
          <p:nvPr/>
        </p:nvGrpSpPr>
        <p:grpSpPr>
          <a:xfrm>
            <a:off x="8886075" y="3605260"/>
            <a:ext cx="842125" cy="261610"/>
            <a:chOff x="8886075" y="3605260"/>
            <a:chExt cx="842125" cy="261610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FCEF8D-8950-8E02-E83C-DEDC2B179CA9}"/>
                </a:ext>
              </a:extLst>
            </p:cNvPr>
            <p:cNvSpPr txBox="1"/>
            <p:nvPr/>
          </p:nvSpPr>
          <p:spPr>
            <a:xfrm>
              <a:off x="8942813" y="3605260"/>
              <a:ext cx="7853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오피스텔</a:t>
              </a: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8043407B-7272-A2A8-994F-D42FD9276CB2}"/>
                </a:ext>
              </a:extLst>
            </p:cNvPr>
            <p:cNvSpPr/>
            <p:nvPr/>
          </p:nvSpPr>
          <p:spPr>
            <a:xfrm>
              <a:off x="8886075" y="3679863"/>
              <a:ext cx="113475" cy="113475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EC0947-2D47-289C-90F0-F478A38AEFFA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08831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64DA38F9-602C-E973-14F3-87D975A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87336"/>
              </p:ext>
            </p:extLst>
          </p:nvPr>
        </p:nvGraphicFramePr>
        <p:xfrm>
          <a:off x="6158830" y="3999130"/>
          <a:ext cx="5284464" cy="1432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616465001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</a:tblGrid>
              <a:tr h="13015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 주택가격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 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8903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68,644.7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26,920.2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6,047.5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50,123.5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27,453.0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5,617.1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66,673.3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26,174.3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8,765.2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74,098.7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26,877.3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4,300.0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주거 점유형태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임차로 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079591" y="2128069"/>
            <a:ext cx="6271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평균 전세보증금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5600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079591" y="2405068"/>
            <a:ext cx="37162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42%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50.4%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월세로 거주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748703" y="3665713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 점유형태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2420"/>
              </p:ext>
            </p:extLst>
          </p:nvPr>
        </p:nvGraphicFramePr>
        <p:xfrm>
          <a:off x="748703" y="3996640"/>
          <a:ext cx="5284466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745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13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4501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있는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없는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D9E47C6-785C-9A79-C4F1-B482D5DA9B60}"/>
              </a:ext>
            </a:extLst>
          </p:cNvPr>
          <p:cNvGrpSpPr/>
          <p:nvPr/>
        </p:nvGrpSpPr>
        <p:grpSpPr>
          <a:xfrm>
            <a:off x="6158831" y="3665713"/>
            <a:ext cx="2751966" cy="276999"/>
            <a:chOff x="1062223" y="3402480"/>
            <a:chExt cx="2751966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874652-E1FB-1964-8085-17D2600236C1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A8214A-A3AB-1209-6BA1-97D3A26A1F13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40E46B-99C6-0BA7-5256-E6A0866EDF8B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87762-0582-C1E8-64AF-F543DB70D916}"/>
                </a:ext>
              </a:extLst>
            </p:cNvPr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거주주택의 주택가격 및 임대료 평균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BC7E91-D7F7-844D-4188-C272151A0B22}"/>
              </a:ext>
            </a:extLst>
          </p:cNvPr>
          <p:cNvSpPr txBox="1"/>
          <p:nvPr/>
        </p:nvSpPr>
        <p:spPr>
          <a:xfrm>
            <a:off x="5530181" y="3804212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DB2E7-C1F3-8192-2A3E-82B96FA09845}"/>
              </a:ext>
            </a:extLst>
          </p:cNvPr>
          <p:cNvSpPr txBox="1"/>
          <p:nvPr/>
        </p:nvSpPr>
        <p:spPr>
          <a:xfrm>
            <a:off x="10780713" y="3804212"/>
            <a:ext cx="72094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원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1D0DA-023E-70EE-E247-824FD30A156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세대별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점유유형별 주거비 부담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이상은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268530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88750F-33B4-482A-CCCF-1A5D6B9EC805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1723</Words>
  <Application>Microsoft Office PowerPoint</Application>
  <PresentationFormat>와이드스크린</PresentationFormat>
  <Paragraphs>694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맑은 고딕 Semilight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choi won</cp:lastModifiedBy>
  <cp:revision>429</cp:revision>
  <dcterms:created xsi:type="dcterms:W3CDTF">2023-04-28T07:44:01Z</dcterms:created>
  <dcterms:modified xsi:type="dcterms:W3CDTF">2023-05-19T00:51:13Z</dcterms:modified>
</cp:coreProperties>
</file>